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sldIdLst>
    <p:sldId id="265" r:id="rId5"/>
    <p:sldId id="264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fsQybd2hes5qMfd625ajkgi9x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B5E0"/>
    <a:srgbClr val="4C3DA8"/>
    <a:srgbClr val="F1F1F2"/>
    <a:srgbClr val="32266B"/>
    <a:srgbClr val="29377C"/>
    <a:srgbClr val="312A69"/>
    <a:srgbClr val="FF0066"/>
    <a:srgbClr val="242B5B"/>
    <a:srgbClr val="287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37"/>
    <p:restoredTop sz="94558"/>
  </p:normalViewPr>
  <p:slideViewPr>
    <p:cSldViewPr snapToGrid="0">
      <p:cViewPr varScale="1">
        <p:scale>
          <a:sx n="62" d="100"/>
          <a:sy n="62" d="100"/>
        </p:scale>
        <p:origin x="102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21" Type="http://customschemas.google.com/relationships/presentationmetadata" Target="metadata"/><Relationship Id="rId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2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3093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Lamina de contenido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C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s-EC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877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preserve="1" userDrawn="1">
  <p:cSld name="1_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901519-6664-80C3-E81B-2247C20108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5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preserve="1" userDrawn="1">
  <p:cSld name="1_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4F4014-FF43-2547-10FB-3DE0D6499A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23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preserve="1" userDrawn="1">
  <p:cSld name="1_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4F4014-FF43-2547-10FB-3DE0D6499A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preserve="1" userDrawn="1">
  <p:cSld name="1_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" name="Imagen 3" descr="Texto&#10;&#10;Descripción generada automáticamente con confianza media">
            <a:extLst>
              <a:ext uri="{FF2B5EF4-FFF2-40B4-BE49-F238E27FC236}">
                <a16:creationId xmlns:a16="http://schemas.microsoft.com/office/drawing/2014/main" id="{24BB278C-0D09-B466-0BE8-6EFD1874D7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655" y="5734763"/>
            <a:ext cx="4969666" cy="1035347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A2C2EF1-893A-34BB-C48F-8E92B28FBBAD}"/>
              </a:ext>
            </a:extLst>
          </p:cNvPr>
          <p:cNvSpPr/>
          <p:nvPr userDrawn="1"/>
        </p:nvSpPr>
        <p:spPr>
          <a:xfrm>
            <a:off x="0" y="5108713"/>
            <a:ext cx="12192000" cy="17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533683-EC7F-8404-6C94-D2B98972F8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8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preserve="1" userDrawn="1">
  <p:cSld name="1_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172B5C-A8F3-EA43-7E1A-03809FFFE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6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preserve="1" userDrawn="1">
  <p:cSld name="1_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172B5C-A8F3-EA43-7E1A-03809FFFE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preserve="1" userDrawn="1">
  <p:cSld name="1_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746870-87AC-00DA-5544-23C096EA34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0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2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497537-0D75-5749-8CD1-6045C0411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9/1/2025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3B323-82F6-674A-8F90-A19FE724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11E38-4872-BA42-AE5E-578DEE536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76FD87-FFC5-0B26-9CC0-EE1B511D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9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9" r:id="rId3"/>
    <p:sldLayoutId id="2147483664" r:id="rId4"/>
    <p:sldLayoutId id="2147483667" r:id="rId5"/>
    <p:sldLayoutId id="2147483668" r:id="rId6"/>
    <p:sldLayoutId id="2147483666" r:id="rId7"/>
    <p:sldLayoutId id="2147483653" r:id="rId8"/>
    <p:sldLayoutId id="2147483654" r:id="rId9"/>
    <p:sldLayoutId id="2147483656" r:id="rId10"/>
    <p:sldLayoutId id="2147483657" r:id="rId11"/>
    <p:sldLayoutId id="2147483658" r:id="rId12"/>
    <p:sldLayoutId id="2147483659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BA7B7421-B357-E419-1DE9-2D376686E75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5870" y="1811915"/>
            <a:ext cx="6449132" cy="4092983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C7126B54-C7D1-E6E2-ACC7-30F3ADDF7DFC}"/>
              </a:ext>
            </a:extLst>
          </p:cNvPr>
          <p:cNvSpPr txBox="1"/>
          <p:nvPr/>
        </p:nvSpPr>
        <p:spPr>
          <a:xfrm>
            <a:off x="5656847" y="3921026"/>
            <a:ext cx="1499870" cy="85471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 marR="5080" algn="just">
              <a:lnSpc>
                <a:spcPct val="79500"/>
              </a:lnSpc>
              <a:spcBef>
                <a:spcPts val="615"/>
              </a:spcBef>
            </a:pPr>
            <a:r>
              <a:rPr sz="2100" b="1" spc="2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100" b="1" spc="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b="1" spc="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100" b="1" spc="3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100" b="1" spc="15" dirty="0">
                <a:solidFill>
                  <a:srgbClr val="FFFFFF"/>
                </a:solidFill>
                <a:latin typeface="Arial"/>
                <a:cs typeface="Arial"/>
              </a:rPr>
              <a:t>ueve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el</a:t>
            </a:r>
            <a:r>
              <a:rPr sz="21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Arial MT"/>
                <a:cs typeface="Arial MT"/>
              </a:rPr>
              <a:t>desarrollo </a:t>
            </a:r>
            <a:r>
              <a:rPr sz="2100" spc="-5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Arial MT"/>
                <a:cs typeface="Arial MT"/>
              </a:rPr>
              <a:t>económico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AF69E2E-8DF0-9784-5E77-FE104F8AF345}"/>
              </a:ext>
            </a:extLst>
          </p:cNvPr>
          <p:cNvSpPr txBox="1"/>
          <p:nvPr/>
        </p:nvSpPr>
        <p:spPr>
          <a:xfrm>
            <a:off x="7562671" y="2275105"/>
            <a:ext cx="2299970" cy="82740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5080">
              <a:lnSpc>
                <a:spcPct val="75200"/>
              </a:lnSpc>
              <a:spcBef>
                <a:spcPts val="725"/>
              </a:spcBef>
            </a:pPr>
            <a:r>
              <a:rPr sz="2100" b="1" spc="10" dirty="0">
                <a:latin typeface="Arial"/>
                <a:cs typeface="Arial"/>
              </a:rPr>
              <a:t>Reto: </a:t>
            </a:r>
            <a:r>
              <a:rPr sz="2100" spc="10" dirty="0">
                <a:latin typeface="Arial MT"/>
                <a:cs typeface="Arial MT"/>
              </a:rPr>
              <a:t>promocionar </a:t>
            </a:r>
            <a:r>
              <a:rPr sz="2100" spc="-570" dirty="0">
                <a:latin typeface="Arial MT"/>
                <a:cs typeface="Arial MT"/>
              </a:rPr>
              <a:t> </a:t>
            </a:r>
            <a:r>
              <a:rPr sz="2100" spc="10" dirty="0">
                <a:latin typeface="Arial MT"/>
                <a:cs typeface="Arial MT"/>
              </a:rPr>
              <a:t>prácticas </a:t>
            </a:r>
            <a:r>
              <a:rPr sz="2100" spc="15" dirty="0">
                <a:latin typeface="Arial MT"/>
                <a:cs typeface="Arial MT"/>
              </a:rPr>
              <a:t> </a:t>
            </a:r>
            <a:r>
              <a:rPr sz="2100" spc="10" dirty="0">
                <a:latin typeface="Arial MT"/>
                <a:cs typeface="Arial MT"/>
              </a:rPr>
              <a:t>sustentables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E6875040-9342-9ACB-47F9-6AFE8AC6FEEF}"/>
              </a:ext>
            </a:extLst>
          </p:cNvPr>
          <p:cNvSpPr txBox="1"/>
          <p:nvPr/>
        </p:nvSpPr>
        <p:spPr>
          <a:xfrm>
            <a:off x="9809764" y="3648737"/>
            <a:ext cx="2001520" cy="1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25" dirty="0">
                <a:latin typeface="Arial"/>
                <a:cs typeface="Arial"/>
              </a:rPr>
              <a:t>Responsabilidad</a:t>
            </a:r>
            <a:endParaRPr sz="1700">
              <a:latin typeface="Arial"/>
              <a:cs typeface="Arial"/>
            </a:endParaRPr>
          </a:p>
          <a:p>
            <a:pPr marL="486409" marR="5080">
              <a:lnSpc>
                <a:spcPct val="78900"/>
              </a:lnSpc>
              <a:spcBef>
                <a:spcPts val="520"/>
              </a:spcBef>
            </a:pPr>
            <a:r>
              <a:rPr sz="1900" spc="-15" dirty="0">
                <a:latin typeface="Arial MT"/>
                <a:cs typeface="Arial MT"/>
              </a:rPr>
              <a:t>crear </a:t>
            </a:r>
            <a:r>
              <a:rPr sz="1900" spc="-20" dirty="0">
                <a:latin typeface="Arial MT"/>
                <a:cs typeface="Arial MT"/>
              </a:rPr>
              <a:t>nuevos 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productos</a:t>
            </a:r>
            <a:r>
              <a:rPr sz="1900" spc="-90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que </a:t>
            </a:r>
            <a:r>
              <a:rPr sz="1900" spc="-509" dirty="0">
                <a:latin typeface="Arial MT"/>
                <a:cs typeface="Arial MT"/>
              </a:rPr>
              <a:t> </a:t>
            </a:r>
            <a:r>
              <a:rPr sz="1900" spc="-15" dirty="0">
                <a:latin typeface="Arial MT"/>
                <a:cs typeface="Arial MT"/>
              </a:rPr>
              <a:t>capitalicen </a:t>
            </a:r>
            <a:r>
              <a:rPr sz="1900" spc="-20" dirty="0">
                <a:latin typeface="Arial MT"/>
                <a:cs typeface="Arial MT"/>
              </a:rPr>
              <a:t>el 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desafío </a:t>
            </a:r>
            <a:r>
              <a:rPr sz="1900" spc="-10" dirty="0">
                <a:latin typeface="Arial MT"/>
                <a:cs typeface="Arial MT"/>
              </a:rPr>
              <a:t>de </a:t>
            </a:r>
            <a:r>
              <a:rPr sz="1900" spc="-5" dirty="0">
                <a:latin typeface="Arial MT"/>
                <a:cs typeface="Arial MT"/>
              </a:rPr>
              <a:t>la </a:t>
            </a:r>
            <a:r>
              <a:rPr sz="1900" dirty="0">
                <a:latin typeface="Arial MT"/>
                <a:cs typeface="Arial MT"/>
              </a:rPr>
              <a:t> </a:t>
            </a:r>
            <a:r>
              <a:rPr sz="1900" spc="-15" dirty="0">
                <a:latin typeface="Arial MT"/>
                <a:cs typeface="Arial MT"/>
              </a:rPr>
              <a:t>s</a:t>
            </a:r>
            <a:r>
              <a:rPr sz="1900" spc="-20" dirty="0">
                <a:latin typeface="Arial MT"/>
                <a:cs typeface="Arial MT"/>
              </a:rPr>
              <a:t>o</a:t>
            </a:r>
            <a:r>
              <a:rPr sz="1900" spc="-15" dirty="0">
                <a:latin typeface="Arial MT"/>
                <a:cs typeface="Arial MT"/>
              </a:rPr>
              <a:t>s</a:t>
            </a:r>
            <a:r>
              <a:rPr sz="1900" spc="-20" dirty="0">
                <a:latin typeface="Arial MT"/>
                <a:cs typeface="Arial MT"/>
              </a:rPr>
              <a:t>ten</a:t>
            </a:r>
            <a:r>
              <a:rPr sz="1900" spc="-10" dirty="0">
                <a:latin typeface="Arial MT"/>
                <a:cs typeface="Arial MT"/>
              </a:rPr>
              <a:t>i</a:t>
            </a:r>
            <a:r>
              <a:rPr sz="1900" spc="-20" dirty="0">
                <a:latin typeface="Arial MT"/>
                <a:cs typeface="Arial MT"/>
              </a:rPr>
              <a:t>b</a:t>
            </a:r>
            <a:r>
              <a:rPr sz="1900" spc="-10" dirty="0">
                <a:latin typeface="Arial MT"/>
                <a:cs typeface="Arial MT"/>
              </a:rPr>
              <a:t>ili</a:t>
            </a:r>
            <a:r>
              <a:rPr sz="1900" spc="-20" dirty="0">
                <a:latin typeface="Arial MT"/>
                <a:cs typeface="Arial MT"/>
              </a:rPr>
              <a:t>da</a:t>
            </a:r>
            <a:r>
              <a:rPr sz="1900" spc="-25" dirty="0">
                <a:latin typeface="Arial MT"/>
                <a:cs typeface="Arial MT"/>
              </a:rPr>
              <a:t>d</a:t>
            </a:r>
            <a:r>
              <a:rPr sz="1900" dirty="0">
                <a:latin typeface="Arial MT"/>
                <a:cs typeface="Arial MT"/>
              </a:rPr>
              <a:t>.</a:t>
            </a:r>
            <a:endParaRPr sz="1900">
              <a:latin typeface="Arial MT"/>
              <a:cs typeface="Arial MT"/>
            </a:endParaRPr>
          </a:p>
        </p:txBody>
      </p:sp>
      <p:grpSp>
        <p:nvGrpSpPr>
          <p:cNvPr id="7" name="object 7">
            <a:extLst>
              <a:ext uri="{FF2B5EF4-FFF2-40B4-BE49-F238E27FC236}">
                <a16:creationId xmlns:a16="http://schemas.microsoft.com/office/drawing/2014/main" id="{AEBF13BB-AB31-59B4-5C69-80A65832B258}"/>
              </a:ext>
            </a:extLst>
          </p:cNvPr>
          <p:cNvGrpSpPr/>
          <p:nvPr/>
        </p:nvGrpSpPr>
        <p:grpSpPr>
          <a:xfrm>
            <a:off x="317545" y="296199"/>
            <a:ext cx="11874455" cy="5688330"/>
            <a:chOff x="307271" y="820173"/>
            <a:chExt cx="11885295" cy="5688330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8937FEC1-A299-CE3A-51E3-4877CCBDDC4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474" y="1107030"/>
              <a:ext cx="4413728" cy="4644679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4717C46-2CF4-6E0D-D68D-0C86BCBF59A0}"/>
                </a:ext>
              </a:extLst>
            </p:cNvPr>
            <p:cNvSpPr/>
            <p:nvPr/>
          </p:nvSpPr>
          <p:spPr>
            <a:xfrm>
              <a:off x="12039599" y="820173"/>
              <a:ext cx="152400" cy="1515745"/>
            </a:xfrm>
            <a:custGeom>
              <a:avLst/>
              <a:gdLst/>
              <a:ahLst/>
              <a:cxnLst/>
              <a:rect l="l" t="t" r="r" b="b"/>
              <a:pathLst>
                <a:path w="152400" h="1515745">
                  <a:moveTo>
                    <a:pt x="152400" y="0"/>
                  </a:moveTo>
                  <a:lnTo>
                    <a:pt x="0" y="0"/>
                  </a:lnTo>
                  <a:lnTo>
                    <a:pt x="0" y="1515715"/>
                  </a:lnTo>
                  <a:lnTo>
                    <a:pt x="152400" y="1515715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>
              <a:extLst>
                <a:ext uri="{FF2B5EF4-FFF2-40B4-BE49-F238E27FC236}">
                  <a16:creationId xmlns:a16="http://schemas.microsoft.com/office/drawing/2014/main" id="{6285A7C8-3CA6-2CE1-FEB5-B061FE1E318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271" y="5896747"/>
              <a:ext cx="2358429" cy="611277"/>
            </a:xfrm>
            <a:prstGeom prst="rect">
              <a:avLst/>
            </a:prstGeom>
          </p:spPr>
        </p:pic>
      </p:grpSp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FCD23D6-54C0-E596-4D12-B4C6CD363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62" y="1230028"/>
            <a:ext cx="1256715" cy="1256716"/>
          </a:xfrm>
          <a:prstGeom prst="rect">
            <a:avLst/>
          </a:prstGeom>
        </p:spPr>
      </p:pic>
      <p:pic>
        <p:nvPicPr>
          <p:cNvPr id="12" name="Imagen 11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A8EF314-E3DB-A193-6728-AD4082E10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2403" y="1230028"/>
            <a:ext cx="1209146" cy="1229003"/>
          </a:xfrm>
          <a:prstGeom prst="rect">
            <a:avLst/>
          </a:prstGeom>
        </p:spPr>
      </p:pic>
      <p:pic>
        <p:nvPicPr>
          <p:cNvPr id="13" name="Imagen 12" descr="Icono&#10;&#10;Descripción generada automáticamente con confianza media">
            <a:extLst>
              <a:ext uri="{FF2B5EF4-FFF2-40B4-BE49-F238E27FC236}">
                <a16:creationId xmlns:a16="http://schemas.microsoft.com/office/drawing/2014/main" id="{60D11433-B78E-8E49-1179-FE27D788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025" y="1213134"/>
            <a:ext cx="1256714" cy="1259310"/>
          </a:xfrm>
          <a:prstGeom prst="rect">
            <a:avLst/>
          </a:prstGeom>
        </p:spPr>
      </p:pic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F793523D-DEC6-8A96-7A61-DA41288751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361" y="2602158"/>
            <a:ext cx="1256715" cy="1256716"/>
          </a:xfrm>
          <a:prstGeom prst="rect">
            <a:avLst/>
          </a:prstGeom>
        </p:spPr>
      </p:pic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BCBDCE2B-5F6E-92AF-9440-30E22AC9AB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2403" y="2602157"/>
            <a:ext cx="1209146" cy="1229003"/>
          </a:xfrm>
          <a:prstGeom prst="rect">
            <a:avLst/>
          </a:prstGeom>
        </p:spPr>
      </p:pic>
      <p:pic>
        <p:nvPicPr>
          <p:cNvPr id="16" name="Imagen 15" descr="Tabla&#10;&#10;Descripción generada automáticamente con confianza media">
            <a:extLst>
              <a:ext uri="{FF2B5EF4-FFF2-40B4-BE49-F238E27FC236}">
                <a16:creationId xmlns:a16="http://schemas.microsoft.com/office/drawing/2014/main" id="{CC0FBE69-D16B-48D7-0A0D-287CEA72AB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0605" y="2602156"/>
            <a:ext cx="1243133" cy="1229003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id="{4E6FD3CF-1BBC-0E9D-382C-5E1F0B9EB8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8949" y="3974288"/>
            <a:ext cx="1256715" cy="12527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0513E36-C967-7397-407C-E75B849F3320}"/>
              </a:ext>
            </a:extLst>
          </p:cNvPr>
          <p:cNvSpPr txBox="1"/>
          <p:nvPr/>
        </p:nvSpPr>
        <p:spPr>
          <a:xfrm>
            <a:off x="5342562" y="306698"/>
            <a:ext cx="6696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De los 17 Objetivos de Desarrollo Sostenible, 8 se alinean con la dinámica de las Organizaciones del Sistema Financiero Popular .</a:t>
            </a:r>
          </a:p>
        </p:txBody>
      </p:sp>
    </p:spTree>
    <p:extLst>
      <p:ext uri="{BB962C8B-B14F-4D97-AF65-F5344CB8AC3E}">
        <p14:creationId xmlns:p14="http://schemas.microsoft.com/office/powerpoint/2010/main" val="369778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BD184AA-F614-0C63-7B1A-5BC753E1B530}"/>
              </a:ext>
            </a:extLst>
          </p:cNvPr>
          <p:cNvSpPr txBox="1"/>
          <p:nvPr/>
        </p:nvSpPr>
        <p:spPr>
          <a:xfrm>
            <a:off x="1527425" y="5603212"/>
            <a:ext cx="10664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ODS 17 Alianzas para lograr los objetivos: </a:t>
            </a:r>
            <a:r>
              <a:rPr lang="es-MX"/>
              <a:t>$  30,602,135 </a:t>
            </a:r>
            <a:r>
              <a:rPr lang="es-MX" dirty="0"/>
              <a:t>de financiamiento externo de créditos de organismos multilaterales.</a:t>
            </a:r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90D2E55-D9A4-8BF6-0A13-79B38AC73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4" y="889413"/>
            <a:ext cx="786829" cy="544531"/>
          </a:xfrm>
          <a:prstGeom prst="rect">
            <a:avLst/>
          </a:prstGeom>
        </p:spPr>
      </p:pic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379DEF3-6228-0165-2A6E-21A13FBD4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65" y="1548702"/>
            <a:ext cx="786829" cy="544530"/>
          </a:xfrm>
          <a:prstGeom prst="rect">
            <a:avLst/>
          </a:prstGeom>
        </p:spPr>
      </p:pic>
      <p:pic>
        <p:nvPicPr>
          <p:cNvPr id="9" name="Imagen 8" descr="Icono&#10;&#10;Descripción generada automáticamente con confianza media">
            <a:extLst>
              <a:ext uri="{FF2B5EF4-FFF2-40B4-BE49-F238E27FC236}">
                <a16:creationId xmlns:a16="http://schemas.microsoft.com/office/drawing/2014/main" id="{2CA6F029-37B6-E9B8-FD72-4C9A36CF4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65" y="2196006"/>
            <a:ext cx="786830" cy="544530"/>
          </a:xfrm>
          <a:prstGeom prst="rect">
            <a:avLst/>
          </a:prstGeom>
        </p:spPr>
      </p:pic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C12B5D1C-C30F-A953-0A95-EB6A98B880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65" y="2858312"/>
            <a:ext cx="788280" cy="544530"/>
          </a:xfrm>
          <a:prstGeom prst="rect">
            <a:avLst/>
          </a:prstGeom>
        </p:spPr>
      </p:pic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8DB1E319-2728-29A5-015F-1A90378473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099" y="3529173"/>
            <a:ext cx="801193" cy="544530"/>
          </a:xfrm>
          <a:prstGeom prst="rect">
            <a:avLst/>
          </a:prstGeom>
        </p:spPr>
      </p:pic>
      <p:pic>
        <p:nvPicPr>
          <p:cNvPr id="15" name="Imagen 14" descr="Imagen que contiene Texto&#10;&#10;Descripción generada automáticamente">
            <a:extLst>
              <a:ext uri="{FF2B5EF4-FFF2-40B4-BE49-F238E27FC236}">
                <a16:creationId xmlns:a16="http://schemas.microsoft.com/office/drawing/2014/main" id="{BEC0F401-349D-CE4D-56C3-8F8BE5F07B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935" y="4837032"/>
            <a:ext cx="801193" cy="531144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C46AD3BD-E015-A1BC-1F33-1D518165E9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935" y="5484836"/>
            <a:ext cx="806862" cy="544531"/>
          </a:xfrm>
          <a:prstGeom prst="rect">
            <a:avLst/>
          </a:prstGeom>
        </p:spPr>
      </p:pic>
      <p:pic>
        <p:nvPicPr>
          <p:cNvPr id="19" name="Imagen 18" descr="Tabla&#10;&#10;Descripción generada automáticamente con confianza media">
            <a:extLst>
              <a:ext uri="{FF2B5EF4-FFF2-40B4-BE49-F238E27FC236}">
                <a16:creationId xmlns:a16="http://schemas.microsoft.com/office/drawing/2014/main" id="{04C41102-255A-9AB1-4092-8F6FB3862B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265" y="4182925"/>
            <a:ext cx="806863" cy="53114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62989275-C633-6B35-4BC5-AAABC36DDBC4}"/>
              </a:ext>
            </a:extLst>
          </p:cNvPr>
          <p:cNvSpPr txBox="1"/>
          <p:nvPr/>
        </p:nvSpPr>
        <p:spPr>
          <a:xfrm>
            <a:off x="1510301" y="889413"/>
            <a:ext cx="9986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ODS 1 Fin de la Pobreza: </a:t>
            </a:r>
            <a:r>
              <a:rPr lang="es-MX" sz="1400" dirty="0"/>
              <a:t>$ 126,944,446 en crédito para zonas de pobreza con mayor al 65% de necesidades básicas insatisfechas.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2DF2FFA-1193-7FF1-2863-6448CB8F221B}"/>
              </a:ext>
            </a:extLst>
          </p:cNvPr>
          <p:cNvSpPr txBox="1"/>
          <p:nvPr/>
        </p:nvSpPr>
        <p:spPr>
          <a:xfrm>
            <a:off x="1510301" y="1667078"/>
            <a:ext cx="998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ODS 4 Educación de Calidad: </a:t>
            </a:r>
            <a:r>
              <a:rPr lang="es-MX" dirty="0"/>
              <a:t>123</a:t>
            </a:r>
            <a:r>
              <a:rPr lang="es-MX" sz="1400" dirty="0"/>
              <a:t> Organizaciones del Sector Financiero Popular y Solidario capacitadas.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12A917B-8F05-004E-26A1-3FACA5B80ACF}"/>
              </a:ext>
            </a:extLst>
          </p:cNvPr>
          <p:cNvSpPr txBox="1"/>
          <p:nvPr/>
        </p:nvSpPr>
        <p:spPr>
          <a:xfrm>
            <a:off x="1527425" y="2314382"/>
            <a:ext cx="998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ODS 5 Igualdad de género: </a:t>
            </a:r>
            <a:r>
              <a:rPr lang="es-MX" sz="1400" dirty="0"/>
              <a:t> $ 83,109,812 dólares en créditos para mujeres de la Economía Popular y Solidaria.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F35EA74-E06B-809A-D06A-08A5C003DF4E}"/>
              </a:ext>
            </a:extLst>
          </p:cNvPr>
          <p:cNvSpPr txBox="1"/>
          <p:nvPr/>
        </p:nvSpPr>
        <p:spPr>
          <a:xfrm>
            <a:off x="1527425" y="2879622"/>
            <a:ext cx="9352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/>
              <a:t>ODS 8 Trabajo Decente y Crecimiento económico:</a:t>
            </a:r>
            <a:r>
              <a:rPr lang="es-MX" sz="1400" dirty="0"/>
              <a:t>  $276,181,192 en créditos para socios de la Economía. Popular y Solidaria.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8DC908D-2FFD-AABB-E239-5C8D3EFDCF1D}"/>
              </a:ext>
            </a:extLst>
          </p:cNvPr>
          <p:cNvSpPr txBox="1"/>
          <p:nvPr/>
        </p:nvSpPr>
        <p:spPr>
          <a:xfrm>
            <a:off x="1510301" y="3625571"/>
            <a:ext cx="9352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/>
              <a:t>ODS 10 Reducción de desigualdades: </a:t>
            </a:r>
            <a:r>
              <a:rPr lang="es-MX" sz="1400" dirty="0"/>
              <a:t>50% de créditos para mujeres de la Economía Popular y Solidaria.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8C2C851-CF9B-2700-199E-1186E9DD8939}"/>
              </a:ext>
            </a:extLst>
          </p:cNvPr>
          <p:cNvSpPr txBox="1"/>
          <p:nvPr/>
        </p:nvSpPr>
        <p:spPr>
          <a:xfrm>
            <a:off x="1527425" y="4277474"/>
            <a:ext cx="9352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/>
              <a:t>ODS 11 Ciudades y Comunidades Sostenibles: $</a:t>
            </a:r>
            <a:r>
              <a:rPr lang="es-MX" sz="1400" dirty="0"/>
              <a:t>27,822,521 para créditos de vivienda.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1383359-CF5C-BF3E-6403-A1592AD7CF20}"/>
              </a:ext>
            </a:extLst>
          </p:cNvPr>
          <p:cNvSpPr txBox="1"/>
          <p:nvPr/>
        </p:nvSpPr>
        <p:spPr>
          <a:xfrm>
            <a:off x="1527425" y="4948715"/>
            <a:ext cx="10176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/>
              <a:t>OSD 13 Acción del clima:  </a:t>
            </a:r>
            <a:r>
              <a:rPr lang="es-MX" dirty="0"/>
              <a:t>$ 248,358,670 </a:t>
            </a:r>
            <a:r>
              <a:rPr lang="es-MX" sz="1400" dirty="0"/>
              <a:t>créditos con responsabilidad ambiental y social evaluados con el Sistema de Análisis de Riesgos Ambientales y Sociales.</a:t>
            </a:r>
          </a:p>
        </p:txBody>
      </p:sp>
      <p:pic>
        <p:nvPicPr>
          <p:cNvPr id="31" name="Imagen 3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A56480F-647F-566A-3F82-49C429AFEF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58740" y="50776"/>
            <a:ext cx="1056291" cy="838637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512F4E17-9DAC-6AE9-6796-48FFE23BEA67}"/>
              </a:ext>
            </a:extLst>
          </p:cNvPr>
          <p:cNvSpPr txBox="1"/>
          <p:nvPr/>
        </p:nvSpPr>
        <p:spPr>
          <a:xfrm>
            <a:off x="702390" y="272248"/>
            <a:ext cx="103563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b="1" dirty="0"/>
              <a:t>CONTRIBUCIÓN DE CONAFIPS A LOS OBJETIVOS DE DESARROLLO SOSTENIBLE (Enero-Diciembre 2024)</a:t>
            </a:r>
          </a:p>
        </p:txBody>
      </p:sp>
    </p:spTree>
    <p:extLst>
      <p:ext uri="{BB962C8B-B14F-4D97-AF65-F5344CB8AC3E}">
        <p14:creationId xmlns:p14="http://schemas.microsoft.com/office/powerpoint/2010/main" val="3438897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c8ee6d-7330-49b6-af8d-83f6346e2fb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0EB2C4E21EAA44AAF74BBA930BF011B" ma:contentTypeVersion="10" ma:contentTypeDescription="Crear nuevo documento." ma:contentTypeScope="" ma:versionID="74aa649d765c05bfbe77faf5e3bbf9e6">
  <xsd:schema xmlns:xsd="http://www.w3.org/2001/XMLSchema" xmlns:xs="http://www.w3.org/2001/XMLSchema" xmlns:p="http://schemas.microsoft.com/office/2006/metadata/properties" xmlns:ns3="d8c8ee6d-7330-49b6-af8d-83f6346e2fbb" xmlns:ns4="fb29fc2a-7371-4c0b-aaff-affa90556848" targetNamespace="http://schemas.microsoft.com/office/2006/metadata/properties" ma:root="true" ma:fieldsID="2b3d64174fad2dc463a7b30ff7191192" ns3:_="" ns4:_="">
    <xsd:import namespace="d8c8ee6d-7330-49b6-af8d-83f6346e2fbb"/>
    <xsd:import namespace="fb29fc2a-7371-4c0b-aaff-affa9055684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c8ee6d-7330-49b6-af8d-83f6346e2f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9fc2a-7371-4c0b-aaff-affa905568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5C1F78-88DA-48C6-A43F-A49EB80FCE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A37AC5-7A77-4974-9E87-9483B234AEA2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fb29fc2a-7371-4c0b-aaff-affa90556848"/>
    <ds:schemaRef ds:uri="http://purl.org/dc/terms/"/>
    <ds:schemaRef ds:uri="http://schemas.microsoft.com/office/infopath/2007/PartnerControls"/>
    <ds:schemaRef ds:uri="d8c8ee6d-7330-49b6-af8d-83f6346e2fbb"/>
  </ds:schemaRefs>
</ds:datastoreItem>
</file>

<file path=customXml/itemProps3.xml><?xml version="1.0" encoding="utf-8"?>
<ds:datastoreItem xmlns:ds="http://schemas.openxmlformats.org/officeDocument/2006/customXml" ds:itemID="{C6D2DF06-27CD-4D8A-A851-0184DDDB4D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c8ee6d-7330-49b6-af8d-83f6346e2fbb"/>
    <ds:schemaRef ds:uri="fb29fc2a-7371-4c0b-aaff-affa905568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19378</TotalTime>
  <Words>221</Words>
  <Application>Microsoft Office PowerPoint</Application>
  <PresentationFormat>Panorámica</PresentationFormat>
  <Paragraphs>16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MT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ANIBAL GARRIDO</cp:lastModifiedBy>
  <cp:revision>94</cp:revision>
  <dcterms:created xsi:type="dcterms:W3CDTF">2021-05-27T23:45:58Z</dcterms:created>
  <dcterms:modified xsi:type="dcterms:W3CDTF">2025-01-09T17:48:02Z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0x01010010EB2C4E21EAA44AAF74BBA930BF011B</vt:lpwstr>
  </property>
</Properties>
</file>