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259" r:id="rId3"/>
    <p:sldId id="257" r:id="rId5"/>
    <p:sldId id="258" r:id="rId6"/>
    <p:sldId id="274" r:id="rId7"/>
    <p:sldId id="271" r:id="rId8"/>
    <p:sldId id="272" r:id="rId9"/>
    <p:sldId id="273" r:id="rId10"/>
    <p:sldId id="275" r:id="rId11"/>
    <p:sldId id="276" r:id="rId12"/>
    <p:sldId id="268" r:id="rId1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2127"/>
    <a:srgbClr val="04539D"/>
    <a:srgbClr val="FFCC0C"/>
    <a:srgbClr val="FDCC00"/>
    <a:srgbClr val="0432FF"/>
    <a:srgbClr val="595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4"/>
    <p:restoredTop sz="94097" autoAdjust="0"/>
  </p:normalViewPr>
  <p:slideViewPr>
    <p:cSldViewPr snapToGrid="0" snapToObjects="1">
      <p:cViewPr>
        <p:scale>
          <a:sx n="83" d="100"/>
          <a:sy n="83" d="100"/>
        </p:scale>
        <p:origin x="89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75" d="100"/>
          <a:sy n="75" d="100"/>
        </p:scale>
        <p:origin x="3504" y="1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A5202-C668-AD41-B5D2-E86F12A0FC9F}" type="datetimeFigureOut">
              <a:rPr lang="es-ES_tradnl" smtClean="0"/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891D-0103-4E46-9230-E1715788A6AA}" type="slidenum">
              <a:rPr lang="es-ES_tradnl" smtClean="0"/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DBD5C-9476-A940-BD79-8BA6C908C962}" type="datetimeFigureOut">
              <a:rPr lang="es-ES_tradnl" smtClean="0"/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6D3BF-799E-924B-A4A4-5B0393B966B9}" type="slidenum">
              <a:rPr lang="es-ES_tradnl" smtClean="0"/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6D3BF-799E-924B-A4A4-5B0393B966B9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arcador de posición de imagen de diapositiva 1"/>
          <p:cNvSpPr/>
          <p:nvPr>
            <p:ph type="sldImg" idx="2"/>
          </p:nvPr>
        </p:nvSpPr>
        <p:spPr/>
      </p:sp>
      <p:sp>
        <p:nvSpPr>
          <p:cNvPr id="3" name="Marcador de posición de texto 2"/>
          <p:cNvSpPr/>
          <p:nvPr>
            <p:ph type="body" idx="3"/>
          </p:nvPr>
        </p:nvSpPr>
        <p:spPr/>
        <p:txBody>
          <a:bodyPr/>
          <a:p>
            <a:endParaRPr lang="es-MX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6D3BF-799E-924B-A4A4-5B0393B966B9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7299" y="2153914"/>
            <a:ext cx="10172701" cy="254149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800" b="0" spc="0" baseline="0"/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7299" y="4695408"/>
            <a:ext cx="8045373" cy="742279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i="0" cap="all" spc="0" baseline="0">
                <a:solidFill>
                  <a:srgbClr val="FFCC0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381000"/>
            <a:ext cx="8187071" cy="40646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0" spc="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57300" y="4459517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 b="1" i="0" cap="all" spc="0" baseline="0">
                <a:solidFill>
                  <a:srgbClr val="FFCC0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BB39EF0-D96D-5540-BDF6-259CD5E125FD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2A57F07-1EC2-0844-A84D-BBB3E51B3F43}" type="slidenum">
              <a:rPr lang="es-ES_tradnl" smtClean="0"/>
            </a:fld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rgbClr val="FFCC0C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rgbClr val="FFCC0C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 userDrawn="1"/>
        </p:nvSpPr>
        <p:spPr>
          <a:xfrm>
            <a:off x="6185647" y="6239435"/>
            <a:ext cx="5392271" cy="510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Rectángulo 5"/>
          <p:cNvSpPr/>
          <p:nvPr userDrawn="1"/>
        </p:nvSpPr>
        <p:spPr>
          <a:xfrm>
            <a:off x="7639048" y="0"/>
            <a:ext cx="3790951" cy="6857999"/>
          </a:xfrm>
          <a:prstGeom prst="rect">
            <a:avLst/>
          </a:prstGeom>
          <a:solidFill>
            <a:srgbClr val="045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988261" y="457199"/>
            <a:ext cx="3092115" cy="119667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rgbClr val="FFCC0C"/>
                </a:solidFill>
                <a:latin typeface="+mn-lt"/>
              </a:defRPr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988262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 userDrawn="1"/>
        </p:nvSpPr>
        <p:spPr>
          <a:xfrm>
            <a:off x="6185647" y="6239435"/>
            <a:ext cx="5392271" cy="510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7639049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ectángulo 8"/>
          <p:cNvSpPr/>
          <p:nvPr userDrawn="1"/>
        </p:nvSpPr>
        <p:spPr>
          <a:xfrm>
            <a:off x="7639048" y="0"/>
            <a:ext cx="3790951" cy="6857999"/>
          </a:xfrm>
          <a:prstGeom prst="rect">
            <a:avLst/>
          </a:prstGeom>
          <a:solidFill>
            <a:srgbClr val="045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988465" y="457200"/>
            <a:ext cx="3092117" cy="119667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rgbClr val="FFCC0C"/>
                </a:solidFill>
                <a:latin typeface="+mn-lt"/>
              </a:defRPr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988465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321" y="382386"/>
            <a:ext cx="1492132" cy="5600404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1" y="5978522"/>
            <a:ext cx="2415786" cy="64084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1" y="5947526"/>
            <a:ext cx="1781469" cy="74227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emf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2577008"/>
            <a:ext cx="7298906" cy="429824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  <a:endParaRPr lang="es-ES" dirty="0" smtClean="0"/>
          </a:p>
          <a:p>
            <a:pPr lvl="1"/>
            <a:r>
              <a:rPr lang="es-ES" dirty="0" smtClean="0"/>
              <a:t>Segundo nivel</a:t>
            </a:r>
            <a:endParaRPr lang="es-ES" dirty="0" smtClean="0"/>
          </a:p>
          <a:p>
            <a:pPr lvl="2"/>
            <a:r>
              <a:rPr lang="es-ES" dirty="0" smtClean="0"/>
              <a:t>Tercer nivel</a:t>
            </a:r>
            <a:endParaRPr lang="es-ES" dirty="0" smtClean="0"/>
          </a:p>
          <a:p>
            <a:pPr lvl="3"/>
            <a:r>
              <a:rPr lang="es-ES" dirty="0" smtClean="0"/>
              <a:t>Cuarto nivel</a:t>
            </a:r>
            <a:endParaRPr lang="es-ES" dirty="0" smtClean="0"/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14" name="Marcador de título 1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Clic para editar título</a:t>
            </a:r>
            <a:endParaRPr lang="es-ES_tradnl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rot="2917303">
            <a:off x="11189411" y="525901"/>
            <a:ext cx="1304771" cy="11714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kern="1200" cap="all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77283"/>
            <a:ext cx="1913082" cy="34544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6017688"/>
            <a:ext cx="5602818" cy="4825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913053" y="2018772"/>
            <a:ext cx="542290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altLang="es-ES" sz="4400" b="1" dirty="0" smtClean="0"/>
              <a:t>PAGARÉ A LA ORDEN</a:t>
            </a:r>
            <a:endParaRPr lang="es-EC" altLang="es-ES" sz="4400" b="1" dirty="0" smtClean="0"/>
          </a:p>
        </p:txBody>
      </p:sp>
      <p:sp>
        <p:nvSpPr>
          <p:cNvPr id="8" name="Rectángulo 7"/>
          <p:cNvSpPr/>
          <p:nvPr/>
        </p:nvSpPr>
        <p:spPr>
          <a:xfrm>
            <a:off x="4958324" y="3080299"/>
            <a:ext cx="4187190" cy="41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altLang="es-ES" sz="2100" dirty="0" smtClean="0"/>
              <a:t>DIRECCIÓN DE ASESORÍA JURÍDICA</a:t>
            </a:r>
            <a:endParaRPr lang="es-ES_tradnl" sz="2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2000" y="999490"/>
            <a:ext cx="10668000" cy="1492132"/>
          </a:xfrm>
        </p:spPr>
        <p:txBody>
          <a:bodyPr>
            <a:normAutofit/>
          </a:bodyPr>
          <a:lstStyle/>
          <a:p>
            <a:pPr algn="ctr"/>
            <a:r>
              <a:rPr lang="es-EC" sz="3600" dirty="0"/>
              <a:t>LA EMISIÓN DE UN PAGARÉ A LA ORDEN </a:t>
            </a:r>
            <a:r>
              <a:rPr lang="es-EC" sz="3600" b="1" dirty="0"/>
              <a:t>NO CONSTITUYE UNA GARANTÍA</a:t>
            </a:r>
            <a:endParaRPr lang="es-EC" sz="3600" b="1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251678" y="2930073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altLang="es-ES_tradnl" sz="2800" dirty="0">
                <a:solidFill>
                  <a:schemeClr val="tx1"/>
                </a:solidFill>
              </a:rPr>
              <a:t>El pagaré a la orden es </a:t>
            </a:r>
            <a:r>
              <a:rPr lang="es-EC" altLang="es-ES_tradnl" sz="2800" b="1" i="1" dirty="0">
                <a:solidFill>
                  <a:schemeClr val="tx1"/>
                </a:solidFill>
              </a:rPr>
              <a:t>“una promesa incondicional de pagar una suma determinada” </a:t>
            </a:r>
            <a:r>
              <a:rPr lang="es-EC" altLang="es-ES_tradnl" sz="2800" dirty="0">
                <a:solidFill>
                  <a:schemeClr val="tx1"/>
                </a:solidFill>
              </a:rPr>
              <a:t>en el plazo y lugar acordado, a favor de una persona, natural y jurídica, previamente identificada.</a:t>
            </a:r>
            <a:endParaRPr lang="es-EC" altLang="es-ES_tradnl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/>
          <p:nvPr/>
        </p:nvSpPr>
        <p:spPr>
          <a:xfrm>
            <a:off x="850900" y="307340"/>
            <a:ext cx="10668000" cy="149213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cap="all" spc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altLang="es-ES" sz="3000" dirty="0">
                <a:solidFill>
                  <a:schemeClr val="tx1"/>
                </a:solidFill>
              </a:rPr>
              <a:t>REQUISITOS </a:t>
            </a:r>
            <a:r>
              <a:rPr lang="es-EC" altLang="es-ES" sz="3000" b="1" i="1" dirty="0">
                <a:solidFill>
                  <a:schemeClr val="tx1"/>
                </a:solidFill>
              </a:rPr>
              <a:t>esenCIALES</a:t>
            </a:r>
            <a:r>
              <a:rPr lang="es-EC" altLang="es-ES" sz="3000" dirty="0">
                <a:solidFill>
                  <a:schemeClr val="tx1"/>
                </a:solidFill>
              </a:rPr>
              <a:t> DEL PAGARÉ</a:t>
            </a:r>
            <a:endParaRPr lang="es-EC" altLang="es-ES" sz="3000" dirty="0">
              <a:solidFill>
                <a:schemeClr val="tx1"/>
              </a:solidFill>
            </a:endParaRPr>
          </a:p>
          <a:p>
            <a:pPr algn="ctr"/>
            <a:r>
              <a:rPr lang="es-EC" altLang="es-ES" sz="3000" dirty="0">
                <a:solidFill>
                  <a:schemeClr val="tx1"/>
                </a:solidFill>
              </a:rPr>
              <a:t>Art. 486 código de comercio</a:t>
            </a:r>
            <a:endParaRPr lang="es-EC" altLang="es-ES" sz="3000" dirty="0">
              <a:solidFill>
                <a:schemeClr val="tx1"/>
              </a:solidFill>
            </a:endParaRPr>
          </a:p>
        </p:txBody>
      </p:sp>
      <p:sp>
        <p:nvSpPr>
          <p:cNvPr id="3" name="Marcador de contenido 5"/>
          <p:cNvSpPr txBox="1"/>
          <p:nvPr/>
        </p:nvSpPr>
        <p:spPr>
          <a:xfrm>
            <a:off x="939800" y="1799590"/>
            <a:ext cx="10490200" cy="410464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La denominación del documento inserta en el texto mismo y expresada en el idioma empleado en la redacción del documento.</a:t>
            </a:r>
            <a:endParaRPr lang="es-ES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La promesa incondicional de pagar una suma determinada;</a:t>
            </a:r>
            <a:endParaRPr lang="es-ES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La indicación del vencimiento;</a:t>
            </a:r>
            <a:endParaRPr lang="es-ES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La del lugar donde debe efectuarse el pago;</a:t>
            </a:r>
            <a:endParaRPr lang="es-ES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El nombre de la persona a quien o a cuya orden debe efectuarse el pago;</a:t>
            </a:r>
            <a:endParaRPr lang="es-ES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La indicación de la fecha y el lugar donde se suscribe el pagar</a:t>
            </a:r>
            <a:r>
              <a:rPr lang="es-EC" altLang="es-ES" sz="2400" dirty="0" smtClean="0">
                <a:solidFill>
                  <a:schemeClr val="tx1"/>
                </a:solidFill>
              </a:rPr>
              <a:t>é</a:t>
            </a:r>
            <a:r>
              <a:rPr lang="es-ES" sz="2400" dirty="0" smtClean="0">
                <a:solidFill>
                  <a:schemeClr val="tx1"/>
                </a:solidFill>
              </a:rPr>
              <a:t>; y,</a:t>
            </a:r>
            <a:endParaRPr lang="es-ES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s-ES" sz="2400" dirty="0" smtClean="0">
                <a:solidFill>
                  <a:schemeClr val="tx1"/>
                </a:solidFill>
              </a:rPr>
              <a:t>La firma del que emite el documento (suscriptor</a:t>
            </a:r>
            <a:r>
              <a:rPr lang="es-EC" altLang="es-ES" sz="2400" dirty="0" smtClean="0">
                <a:solidFill>
                  <a:schemeClr val="tx1"/>
                </a:solidFill>
              </a:rPr>
              <a:t>)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238" y="2451850"/>
            <a:ext cx="10178322" cy="1492132"/>
          </a:xfrm>
        </p:spPr>
        <p:txBody>
          <a:bodyPr>
            <a:normAutofit fontScale="90000"/>
          </a:bodyPr>
          <a:p>
            <a:pPr algn="ctr"/>
            <a:r>
              <a:rPr lang="es-EC" altLang="es-MX" sz="3600"/>
              <a:t>Disposiciones sobre la letra de cambio son aplicables al pagaré a la orden</a:t>
            </a:r>
            <a:br>
              <a:rPr lang="es-EC" altLang="es-MX" sz="3600"/>
            </a:br>
            <a:br>
              <a:rPr lang="es-EC" altLang="es-MX" sz="3600"/>
            </a:br>
            <a:r>
              <a:rPr lang="es-EC" altLang="es-MX" sz="3600"/>
              <a:t>art. 488 del código de comercio</a:t>
            </a:r>
            <a:endParaRPr lang="es-EC" altLang="es-MX"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678" y="793865"/>
            <a:ext cx="10178322" cy="1492132"/>
          </a:xfrm>
        </p:spPr>
        <p:txBody>
          <a:bodyPr>
            <a:normAutofit/>
          </a:bodyPr>
          <a:p>
            <a:pPr algn="just"/>
            <a:r>
              <a:rPr lang="es-EC" altLang="es-ES" sz="2800" dirty="0" smtClean="0">
                <a:solidFill>
                  <a:schemeClr val="tx1"/>
                </a:solidFill>
                <a:sym typeface="+mn-ea"/>
              </a:rPr>
              <a:t>1. </a:t>
            </a:r>
            <a:r>
              <a:rPr lang="es-ES" sz="2800" dirty="0" smtClean="0">
                <a:solidFill>
                  <a:schemeClr val="tx1"/>
                </a:solidFill>
                <a:sym typeface="+mn-ea"/>
              </a:rPr>
              <a:t>La </a:t>
            </a:r>
            <a:r>
              <a:rPr lang="es-ES" sz="2800" b="1" i="1" dirty="0" smtClean="0">
                <a:solidFill>
                  <a:schemeClr val="tx1"/>
                </a:solidFill>
                <a:sym typeface="+mn-ea"/>
              </a:rPr>
              <a:t>denominación </a:t>
            </a:r>
            <a:r>
              <a:rPr lang="es-ES" sz="2800" dirty="0" smtClean="0">
                <a:solidFill>
                  <a:schemeClr val="tx1"/>
                </a:solidFill>
                <a:sym typeface="+mn-ea"/>
              </a:rPr>
              <a:t>del documento inserta en el texto mismo y expresada en el idioma empleado en la redacción del docum</a:t>
            </a:r>
            <a:r>
              <a:rPr lang="es-EC" altLang="es-ES" sz="2800" dirty="0" smtClean="0">
                <a:solidFill>
                  <a:schemeClr val="tx1"/>
                </a:solidFill>
                <a:sym typeface="+mn-ea"/>
              </a:rPr>
              <a:t>ENTO</a:t>
            </a:r>
            <a:endParaRPr lang="es-EC" altLang="es-ES" sz="2800" dirty="0" smtClean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Marcador de posición de contenido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0" y="2665095"/>
            <a:ext cx="4866005" cy="2218055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</p:pic>
      <p:sp>
        <p:nvSpPr>
          <p:cNvPr id="6" name="Cuadro de texto 5"/>
          <p:cNvSpPr txBox="1"/>
          <p:nvPr/>
        </p:nvSpPr>
        <p:spPr>
          <a:xfrm>
            <a:off x="1427480" y="3174365"/>
            <a:ext cx="44329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s-EC" altLang="es-MX"/>
              <a:t>Además de la denominación como PAGARÉ A LA ORDEN, se lo debe determinar con un </a:t>
            </a:r>
            <a:r>
              <a:rPr lang="es-EC" altLang="es-MX" b="1"/>
              <a:t>número</a:t>
            </a:r>
            <a:r>
              <a:rPr lang="es-EC" altLang="es-MX"/>
              <a:t>. Nos ayudará a identificarlo con mayor facilidad.</a:t>
            </a:r>
            <a:endParaRPr lang="es-EC" altLang="es-MX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585" y="594360"/>
            <a:ext cx="10178415" cy="1898015"/>
          </a:xfrm>
        </p:spPr>
        <p:txBody>
          <a:bodyPr>
            <a:noAutofit/>
          </a:bodyPr>
          <a:p>
            <a:pPr algn="l"/>
            <a:r>
              <a:rPr lang="es-EC" altLang="es-ES" sz="2800" dirty="0" smtClean="0">
                <a:solidFill>
                  <a:schemeClr val="tx1"/>
                </a:solidFill>
                <a:sym typeface="+mn-ea"/>
              </a:rPr>
              <a:t>2. </a:t>
            </a:r>
            <a:r>
              <a:rPr lang="es-ES" sz="2800" dirty="0" smtClean="0">
                <a:solidFill>
                  <a:schemeClr val="tx1"/>
                </a:solidFill>
                <a:sym typeface="+mn-ea"/>
              </a:rPr>
              <a:t>La promesa incondicional de pagar una suma determinada</a:t>
            </a:r>
            <a:r>
              <a:rPr lang="es-EC" altLang="es-ES" sz="2800" dirty="0" smtClean="0">
                <a:solidFill>
                  <a:schemeClr val="tx1"/>
                </a:solidFill>
                <a:sym typeface="+mn-ea"/>
              </a:rPr>
              <a:t>; 4. </a:t>
            </a:r>
            <a:r>
              <a:rPr lang="es-ES" sz="2800" dirty="0" smtClean="0">
                <a:solidFill>
                  <a:schemeClr val="tx1"/>
                </a:solidFill>
                <a:sym typeface="+mn-ea"/>
              </a:rPr>
              <a:t>lugar donde debe efectuarse el pago</a:t>
            </a:r>
            <a:r>
              <a:rPr lang="es-EC" altLang="es-ES" sz="2800" dirty="0" smtClean="0">
                <a:solidFill>
                  <a:schemeClr val="tx1"/>
                </a:solidFill>
                <a:sym typeface="+mn-ea"/>
              </a:rPr>
              <a:t>; 5. </a:t>
            </a:r>
            <a:r>
              <a:rPr lang="es-ES" sz="2800" dirty="0" smtClean="0">
                <a:solidFill>
                  <a:schemeClr val="tx1"/>
                </a:solidFill>
                <a:sym typeface="+mn-ea"/>
              </a:rPr>
              <a:t>El nombre de la persona a quien o a cuya orden debe efectuarse el pago</a:t>
            </a:r>
            <a:endParaRPr lang="es-ES" altLang="es-ES" sz="2800" dirty="0" smtClean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006475" y="3121025"/>
            <a:ext cx="10178415" cy="1841500"/>
          </a:xfrm>
        </p:spPr>
        <p:txBody>
          <a:bodyPr>
            <a:normAutofit lnSpcReduction="10000"/>
          </a:bodyPr>
          <a:p>
            <a:pPr marL="0" indent="0" algn="ctr">
              <a:buNone/>
            </a:pPr>
            <a:r>
              <a:rPr lang="es-EC" altLang="es-MX" sz="2800"/>
              <a:t>“... debo y pagaré </a:t>
            </a:r>
            <a:r>
              <a:rPr lang="es-EC" altLang="es-MX" sz="2800" b="1"/>
              <a:t>incondicionalmente</a:t>
            </a:r>
            <a:r>
              <a:rPr lang="es-EC" altLang="es-MX" sz="2800"/>
              <a:t>, a favor de la Cooperativa de Ahorro y Crédito .... Ltda. en la ciudad de Quito, Cantón Quito,Provincia de Pichincha; la suma de CINCO MIL DÓLARES DE LOS ESTADOS UNIDOS DE NORTEAMÉRICA...”</a:t>
            </a:r>
            <a:endParaRPr lang="es-EC" altLang="es-MX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s-EC" altLang="es-ES" sz="4000" dirty="0" smtClean="0">
                <a:solidFill>
                  <a:schemeClr val="tx1"/>
                </a:solidFill>
                <a:sym typeface="+mn-ea"/>
              </a:rPr>
              <a:t>3. </a:t>
            </a:r>
            <a:r>
              <a:rPr lang="es-ES" sz="4000" dirty="0" smtClean="0">
                <a:solidFill>
                  <a:schemeClr val="tx1"/>
                </a:solidFill>
                <a:sym typeface="+mn-ea"/>
              </a:rPr>
              <a:t>La indicación del vencimiento</a:t>
            </a:r>
            <a:endParaRPr lang="es-ES" altLang="en-US" sz="4000" dirty="0" smtClean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987425" y="1515745"/>
            <a:ext cx="6061075" cy="4131945"/>
          </a:xfrm>
        </p:spPr>
        <p:txBody>
          <a:bodyPr>
            <a:normAutofit fontScale="70000"/>
          </a:bodyPr>
          <a:p>
            <a:pPr marL="0" indent="0">
              <a:buNone/>
            </a:pPr>
            <a:r>
              <a:rPr lang="es-EC" altLang="es-MX"/>
              <a:t>Artículo 441 del Código de Comercio:</a:t>
            </a:r>
            <a:endParaRPr lang="es-EC" altLang="es-MX"/>
          </a:p>
          <a:p>
            <a:pPr marL="0" indent="0">
              <a:buNone/>
            </a:pPr>
            <a:endParaRPr lang="es-EC" altLang="es-MX"/>
          </a:p>
          <a:p>
            <a:pPr marL="457200" indent="-457200">
              <a:buAutoNum type="arabicPeriod"/>
            </a:pPr>
            <a:r>
              <a:rPr lang="es-MX" altLang="en-US"/>
              <a:t>A día fijo</a:t>
            </a:r>
            <a:r>
              <a:rPr lang="es-EC" altLang="es-MX"/>
              <a:t>: el pagaré deberá ser presentado para su pago el día de su vencimiento.</a:t>
            </a:r>
            <a:endParaRPr lang="es-EC" altLang="es-MX"/>
          </a:p>
          <a:p>
            <a:pPr marL="457200" indent="-457200">
              <a:buAutoNum type="arabicPeriod"/>
            </a:pPr>
            <a:r>
              <a:rPr lang="es-MX" altLang="en-US"/>
              <a:t>A cierto plazo de fecha</a:t>
            </a:r>
            <a:r>
              <a:rPr lang="es-EC" altLang="es-MX"/>
              <a:t>: el pagaré a la orden vence en el plazo determinado, contado desde la fecha de emisión.</a:t>
            </a:r>
            <a:endParaRPr lang="es-EC" altLang="es-MX"/>
          </a:p>
          <a:p>
            <a:pPr marL="457200" indent="-457200">
              <a:buAutoNum type="arabicPeriod"/>
            </a:pPr>
            <a:r>
              <a:rPr lang="es-MX" altLang="en-US"/>
              <a:t>A la vista</a:t>
            </a:r>
            <a:r>
              <a:rPr lang="es-EC" altLang="es-MX"/>
              <a:t>: pagadera a su presentación. Art. 442 y 443 C. Comercio.</a:t>
            </a:r>
            <a:endParaRPr lang="es-EC" altLang="es-MX"/>
          </a:p>
          <a:p>
            <a:pPr marL="457200" indent="-457200">
              <a:buAutoNum type="arabicPeriod"/>
            </a:pPr>
            <a:r>
              <a:rPr lang="es-MX" altLang="en-US" sz="2400" b="1" u="sng"/>
              <a:t>A cierto plazo de la vista</a:t>
            </a:r>
            <a:r>
              <a:rPr lang="es-EC" altLang="es-MX" sz="2400" b="1" u="sng"/>
              <a:t>: el día del vencimiento será aquel en que se cumpla el plazo fijado, contado a partir de la fecha de aceptación - visto bueno. ART. 489 C. Comercio.</a:t>
            </a:r>
            <a:endParaRPr lang="es-EC" altLang="es-MX" sz="2400" b="1" u="sng"/>
          </a:p>
          <a:p>
            <a:pPr marL="0" indent="0">
              <a:buNone/>
            </a:pPr>
            <a:endParaRPr lang="es-MX" altLang="en-US" b="1" u="sng"/>
          </a:p>
          <a:p>
            <a:pPr marL="0" indent="0" algn="ctr">
              <a:buNone/>
            </a:pPr>
            <a:r>
              <a:rPr lang="es-EC" altLang="es-MX"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puede preveer vencimientos sucesivos</a:t>
            </a:r>
            <a:endParaRPr lang="es-EC" altLang="es-MX" sz="24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 de texto 3"/>
          <p:cNvSpPr txBox="1"/>
          <p:nvPr/>
        </p:nvSpPr>
        <p:spPr>
          <a:xfrm>
            <a:off x="7499985" y="2306320"/>
            <a:ext cx="305054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s-EC" altLang="es-MX" sz="2800"/>
              <a:t>“</a:t>
            </a:r>
            <a:r>
              <a:rPr lang="es-MX" altLang="en-US" sz="2800"/>
              <a:t>Aquell</a:t>
            </a:r>
            <a:r>
              <a:rPr lang="es-EC" altLang="es-MX" sz="2800"/>
              <a:t>os pagarés</a:t>
            </a:r>
            <a:r>
              <a:rPr lang="es-MX" altLang="en-US" sz="2800"/>
              <a:t> que contengan vencimientos diferentes serán nul</a:t>
            </a:r>
            <a:r>
              <a:rPr lang="es-EC" altLang="es-MX" sz="2800"/>
              <a:t>os</a:t>
            </a:r>
            <a:r>
              <a:rPr lang="es-MX" altLang="en-US" sz="2800"/>
              <a:t>.</a:t>
            </a:r>
            <a:r>
              <a:rPr lang="es-EC" altLang="es-MX" sz="2800"/>
              <a:t>”</a:t>
            </a:r>
            <a:endParaRPr lang="es-EC" altLang="es-MX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s-EC" altLang="es-MX"/>
              <a:t>IMPORTANTE!</a:t>
            </a:r>
            <a:endParaRPr lang="es-EC" altLang="es-MX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51585" y="1753235"/>
            <a:ext cx="10178415" cy="4126230"/>
          </a:xfrm>
        </p:spPr>
        <p:txBody>
          <a:bodyPr/>
          <a:p>
            <a:pPr marL="0" indent="0" algn="just">
              <a:buNone/>
            </a:pPr>
            <a:r>
              <a:rPr lang="es-MX" altLang="en-US" sz="2400" b="1"/>
              <a:t>Art. 414 </a:t>
            </a:r>
            <a:r>
              <a:rPr lang="es-EC" altLang="es-MX" sz="2400" b="1"/>
              <a:t>CÓDIGO DE COMERCIO.-</a:t>
            </a:r>
            <a:endParaRPr lang="es-EC" altLang="es-MX" sz="2400" b="1"/>
          </a:p>
          <a:p>
            <a:pPr marL="0" indent="0" algn="just">
              <a:buNone/>
            </a:pPr>
            <a:r>
              <a:rPr lang="es-MX" altLang="en-US" sz="2400"/>
              <a:t>En una letra de cambio </a:t>
            </a:r>
            <a:r>
              <a:rPr lang="es-EC" altLang="es-MX" sz="2400"/>
              <a:t>(pagaré a la orden)</a:t>
            </a:r>
            <a:r>
              <a:rPr lang="es-MX" altLang="en-US" sz="2400"/>
              <a:t> pagadera a </a:t>
            </a:r>
            <a:r>
              <a:rPr lang="es-MX" altLang="en-US" sz="2400" b="1" u="sng"/>
              <a:t>la vista o a cierto plazo de vista</a:t>
            </a:r>
            <a:r>
              <a:rPr lang="es-MX" altLang="en-US" sz="2400"/>
              <a:t>, el librador </a:t>
            </a:r>
            <a:r>
              <a:rPr lang="es-MX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podrá estipular que la suma devengará intereses</a:t>
            </a:r>
            <a:r>
              <a:rPr lang="es-MX" altLang="en-US" sz="2400"/>
              <a:t>. </a:t>
            </a:r>
            <a:r>
              <a:rPr lang="es-MX" altLang="en-US" sz="2400" b="1" u="sng">
                <a:solidFill>
                  <a:srgbClr val="C00000"/>
                </a:solidFill>
              </a:rPr>
              <a:t>En cualquiera otra letra de cambio, esa estipulación será considerada como no escrita.</a:t>
            </a:r>
            <a:endParaRPr lang="es-MX" altLang="en-US" sz="2400" b="1" u="sng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s-MX" altLang="en-US"/>
              <a:t>La tasa del interés deberá estar indicada en la letra; si faltare esa indicación, será de cinco por ciento.</a:t>
            </a:r>
            <a:endParaRPr lang="es-MX" altLang="en-US"/>
          </a:p>
          <a:p>
            <a:pPr marL="0" indent="0" algn="just">
              <a:buNone/>
            </a:pPr>
            <a:r>
              <a:rPr lang="es-MX" altLang="en-US"/>
              <a:t>Los intereses correrán desde la fecha de la emisión de la letra de cambio, a no ser que en la misma esté indicada otra fecha.</a:t>
            </a:r>
            <a:endParaRPr lang="es-MX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7203" y="793865"/>
            <a:ext cx="10178322" cy="1492132"/>
          </a:xfrm>
        </p:spPr>
        <p:txBody>
          <a:bodyPr>
            <a:noAutofit/>
          </a:bodyPr>
          <a:p>
            <a:r>
              <a:rPr lang="es-EC" altLang="es-ES" sz="3600" dirty="0" smtClean="0">
                <a:solidFill>
                  <a:schemeClr val="tx1"/>
                </a:solidFill>
                <a:sym typeface="+mn-ea"/>
              </a:rPr>
              <a:t>6. </a:t>
            </a:r>
            <a:r>
              <a:rPr lang="es-ES" sz="3600" dirty="0" smtClean="0">
                <a:solidFill>
                  <a:schemeClr val="tx1"/>
                </a:solidFill>
                <a:sym typeface="+mn-ea"/>
              </a:rPr>
              <a:t>La indicación de la fecha y el lugar donde se suscribe el pagar</a:t>
            </a:r>
            <a:r>
              <a:rPr lang="es-EC" altLang="es-ES" sz="3600" dirty="0" smtClean="0">
                <a:solidFill>
                  <a:schemeClr val="tx1"/>
                </a:solidFill>
                <a:sym typeface="+mn-ea"/>
              </a:rPr>
              <a:t>é; 7. </a:t>
            </a:r>
            <a:r>
              <a:rPr lang="es-ES" sz="3600" dirty="0" smtClean="0">
                <a:solidFill>
                  <a:schemeClr val="tx1"/>
                </a:solidFill>
                <a:sym typeface="+mn-ea"/>
              </a:rPr>
              <a:t>La firma del que emite el documento (suscriptor</a:t>
            </a:r>
            <a:r>
              <a:rPr lang="es-EC" altLang="es-ES" sz="3600" dirty="0" smtClean="0">
                <a:solidFill>
                  <a:schemeClr val="tx1"/>
                </a:solidFill>
                <a:sym typeface="+mn-ea"/>
              </a:rPr>
              <a:t>)</a:t>
            </a:r>
            <a:endParaRPr lang="es-EC" altLang="es-ES" sz="3600" dirty="0" smtClean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38978" y="2286001"/>
            <a:ext cx="10178322" cy="3593591"/>
          </a:xfrm>
        </p:spPr>
        <p:txBody>
          <a:bodyPr/>
          <a:p>
            <a:pPr marL="0" indent="0">
              <a:buNone/>
            </a:pPr>
            <a:endParaRPr lang="es-MX" altLang="en-US"/>
          </a:p>
          <a:p>
            <a:pPr marL="0" indent="0">
              <a:buNone/>
            </a:pPr>
            <a:r>
              <a:rPr lang="es-EC" altLang="es-MX"/>
              <a:t>Quito, Distrito Metropolitano, a los 8 días del mes de junio de 2018.</a:t>
            </a:r>
            <a:endParaRPr lang="es-EC" altLang="es-MX"/>
          </a:p>
          <a:p>
            <a:pPr marL="0" indent="0">
              <a:buNone/>
            </a:pPr>
            <a:endParaRPr lang="es-EC" altLang="es-MX"/>
          </a:p>
          <a:p>
            <a:pPr marL="0" indent="0">
              <a:buNone/>
            </a:pPr>
            <a:endParaRPr lang="es-EC" altLang="es-MX"/>
          </a:p>
          <a:p>
            <a:pPr marL="0" indent="0">
              <a:buNone/>
            </a:pPr>
            <a:endParaRPr lang="es-EC" altLang="es-MX"/>
          </a:p>
          <a:p>
            <a:pPr marL="0" indent="0">
              <a:buNone/>
            </a:pPr>
            <a:r>
              <a:rPr lang="es-EC" altLang="es-MX"/>
              <a:t>Sr. Juan Israel Berrezueta Pumacuro</a:t>
            </a:r>
            <a:endParaRPr lang="es-EC" altLang="es-MX"/>
          </a:p>
          <a:p>
            <a:pPr marL="0" indent="0">
              <a:buNone/>
            </a:pPr>
            <a:r>
              <a:rPr lang="es-EC" altLang="es-MX"/>
              <a:t>C.I. 1721590089</a:t>
            </a:r>
            <a:endParaRPr lang="es-EC" altLang="es-MX"/>
          </a:p>
          <a:p>
            <a:pPr marL="0" indent="0">
              <a:buNone/>
            </a:pPr>
            <a:endParaRPr lang="es-EC" altLang="es-MX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77283"/>
            <a:ext cx="1913082" cy="34544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6017688"/>
            <a:ext cx="5602818" cy="4825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659053" y="1726672"/>
            <a:ext cx="27414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 smtClean="0"/>
              <a:t>¡GRACIAS!</a:t>
            </a:r>
            <a:endParaRPr lang="es-ES" sz="44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AFIPS">
  <a:themeElements>
    <a:clrScheme name="Conafips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E2231A"/>
      </a:accent2>
      <a:accent3>
        <a:srgbClr val="0055B8"/>
      </a:accent3>
      <a:accent4>
        <a:srgbClr val="E1221A"/>
      </a:accent4>
      <a:accent5>
        <a:srgbClr val="F8B222"/>
      </a:accent5>
      <a:accent6>
        <a:srgbClr val="0C55B8"/>
      </a:accent6>
      <a:hlink>
        <a:srgbClr val="000000"/>
      </a:hlink>
      <a:folHlink>
        <a:srgbClr val="0C55B8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signi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2915</Words>
  <Application>WPS Presentation</Application>
  <PresentationFormat>Panorámica</PresentationFormat>
  <Paragraphs>61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SimSun</vt:lpstr>
      <vt:lpstr>Wingdings</vt:lpstr>
      <vt:lpstr>Gill Sans MT</vt:lpstr>
      <vt:lpstr>Trebuchet MS</vt:lpstr>
      <vt:lpstr>Microsoft YaHei</vt:lpstr>
      <vt:lpstr/>
      <vt:lpstr>Arial Unicode MS</vt:lpstr>
      <vt:lpstr>Calibri</vt:lpstr>
      <vt:lpstr>CONAFIPS</vt:lpstr>
      <vt:lpstr>PowerPoint 演示文稿</vt:lpstr>
      <vt:lpstr>LA EMISIÓN DE UN PAGARÉ A LA ORDEN NO CONSTITUYE UNA GARANTÍA</vt:lpstr>
      <vt:lpstr>PowerPoint 演示文稿</vt:lpstr>
      <vt:lpstr>Disposiciones sobre la letra de cambio son aplicables al pagaré a la orden  art. 488 del código de comercio</vt:lpstr>
      <vt:lpstr>1. La denominación del documento inserta en el texto mismo y expresada en el idioma empleado en la redacción del documENTO</vt:lpstr>
      <vt:lpstr>2. La promesa incondicional de pagar una suma determinada; 4. lugar donde debe efectuarse el pago; 5. El nombre de la persona a quien o a cuya orden debe efectuarse el pago</vt:lpstr>
      <vt:lpstr>3. La indicación del vencimiento</vt:lpstr>
      <vt:lpstr>IMPORTANTE!</vt:lpstr>
      <vt:lpstr>6. La indicación de la fecha y el lugar donde se suscribe el pagaré; 7. La firma del que emite el documento (suscriptor)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NELLY.ABARCA</cp:lastModifiedBy>
  <cp:revision>215</cp:revision>
  <dcterms:created xsi:type="dcterms:W3CDTF">2017-08-16T03:06:00Z</dcterms:created>
  <dcterms:modified xsi:type="dcterms:W3CDTF">2018-06-11T19:31:52Z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3082-10.2.0.5965</vt:lpwstr>
  </property>
</Properties>
</file>