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style1.xml" ContentType="application/vnd.ms-office.chartstyle+xml"/>
  <Override PartName="/ppt/charts/colors1.xml" ContentType="application/vnd.ms-office.chartcolorstyle+xml"/>
  <Override PartName="/ppt/charts/chart14.xml" ContentType="application/vnd.openxmlformats-officedocument.drawingml.chart+xml"/>
  <Override PartName="/ppt/charts/style2.xml" ContentType="application/vnd.ms-office.chartstyle+xml"/>
  <Override PartName="/ppt/charts/colors2.xml" ContentType="application/vnd.ms-office.chartcolorstyle+xml"/>
  <Override PartName="/ppt/charts/chart15.xml" ContentType="application/vnd.openxmlformats-officedocument.drawingml.chart+xml"/>
  <Override PartName="/ppt/charts/style3.xml" ContentType="application/vnd.ms-office.chartstyle+xml"/>
  <Override PartName="/ppt/charts/colors3.xml" ContentType="application/vnd.ms-office.chartcolorstyle+xml"/>
  <Override PartName="/ppt/charts/chart16.xml" ContentType="application/vnd.openxmlformats-officedocument.drawingml.chart+xml"/>
  <Override PartName="/ppt/charts/style4.xml" ContentType="application/vnd.ms-office.chartstyle+xml"/>
  <Override PartName="/ppt/charts/colors4.xml" ContentType="application/vnd.ms-office.chartcolorstyle+xml"/>
  <Override PartName="/ppt/charts/chart17.xml" ContentType="application/vnd.openxmlformats-officedocument.drawingml.chart+xml"/>
  <Override PartName="/ppt/charts/style5.xml" ContentType="application/vnd.ms-office.chartstyle+xml"/>
  <Override PartName="/ppt/charts/colors5.xml" ContentType="application/vnd.ms-office.chartcolorstyle+xml"/>
  <Override PartName="/ppt/charts/chart18.xml" ContentType="application/vnd.openxmlformats-officedocument.drawingml.chart+xml"/>
  <Override PartName="/ppt/charts/style6.xml" ContentType="application/vnd.ms-office.chartstyle+xml"/>
  <Override PartName="/ppt/charts/colors6.xml" ContentType="application/vnd.ms-office.chartcolorstyle+xml"/>
  <Override PartName="/ppt/charts/chart1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xml" ContentType="application/vnd.openxmlformats-officedocument.presentationml.notesSlide+xml"/>
  <Override PartName="/ppt/charts/chart20.xml" ContentType="application/vnd.openxmlformats-officedocument.drawingml.chart+xml"/>
  <Override PartName="/ppt/charts/style8.xml" ContentType="application/vnd.ms-office.chartstyle+xml"/>
  <Override PartName="/ppt/charts/colors8.xml" ContentType="application/vnd.ms-office.chartcolorstyle+xml"/>
  <Override PartName="/ppt/charts/chart21.xml" ContentType="application/vnd.openxmlformats-officedocument.drawingml.chart+xml"/>
  <Override PartName="/ppt/charts/style9.xml" ContentType="application/vnd.ms-office.chartstyle+xml"/>
  <Override PartName="/ppt/charts/colors9.xml" ContentType="application/vnd.ms-office.chartcolorstyle+xml"/>
  <Override PartName="/ppt/charts/chart2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5.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406" r:id="rId3"/>
    <p:sldId id="401" r:id="rId4"/>
    <p:sldId id="402" r:id="rId5"/>
    <p:sldId id="403" r:id="rId6"/>
    <p:sldId id="404" r:id="rId7"/>
    <p:sldId id="399" r:id="rId8"/>
    <p:sldId id="350" r:id="rId9"/>
    <p:sldId id="381" r:id="rId10"/>
    <p:sldId id="382" r:id="rId11"/>
    <p:sldId id="400" r:id="rId12"/>
    <p:sldId id="405" r:id="rId13"/>
    <p:sldId id="387" r:id="rId14"/>
    <p:sldId id="388" r:id="rId15"/>
    <p:sldId id="389" r:id="rId16"/>
    <p:sldId id="390" r:id="rId17"/>
    <p:sldId id="374" r:id="rId18"/>
    <p:sldId id="348" r:id="rId1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21" autoAdjust="0"/>
    <p:restoredTop sz="90762" autoAdjust="0"/>
  </p:normalViewPr>
  <p:slideViewPr>
    <p:cSldViewPr snapToGrid="0" snapToObjects="1">
      <p:cViewPr varScale="1">
        <p:scale>
          <a:sx n="106" d="100"/>
          <a:sy n="106" d="100"/>
        </p:scale>
        <p:origin x="1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NIBAL.GARRIDO\AppData\Local\Temp\1_G_Sector_MonyFin-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NIBAL.GARRIDO\AppData\Local\Temp\1_G_Sector_MonyFin-e.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ANIBAL.GARRIDO\AppData\Local\Temp\1_G_Sector_MonyFi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NIBAL.GARRIDO\AppData\Local\Temp\2_G_Finanzas_Publicas-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NIBAL.GARRIDO\AppData\Local\Temp\2_G_Finanzas_Publicas-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NIBAL.GARRIDO\AppData\Local\Temp\3_G_Comercio_Exterior-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NIBAL.GARRIDO\AppData\Local\Temp\3_G_Comercio_Exterior-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NIBAL.GARRIDO\AppData\Local\Temp\4_G_Sector_Externo-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NIBAL.GARRIDO\AppData\Local\Temp\4_G_Sector_Externo-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NIBAL.GARRIDO\AppData\Local\Temp\6_G_Sector_Real-e.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NIBAL.GARRIDO\AppData\Local\Temp\6_G_Sector_Real-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NIBAL.GARRIDO\AppData\Local\Temp\6_G_Sector_Real-e.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Escritorio\IM\PEDIDOS%20DE%20INFORMACION\2019\Diciembre\BOLETIN-Diciembre%202019\MACRO%20Base%20nov%202019.xlsx" TargetMode="External"/><Relationship Id="rId2" Type="http://schemas.microsoft.com/office/2011/relationships/chartColorStyle" Target="colors1.xml"/><Relationship Id="rId1" Type="http://schemas.microsoft.com/office/2011/relationships/chartStyle" Target="style1.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2.xml"/><Relationship Id="rId1" Type="http://schemas.microsoft.com/office/2011/relationships/chartStyle" Target="style2.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3.xml"/><Relationship Id="rId1" Type="http://schemas.microsoft.com/office/2011/relationships/chartStyle" Target="style3.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4.xml"/><Relationship Id="rId1" Type="http://schemas.microsoft.com/office/2011/relationships/chartStyle" Target="style4.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5.xml"/><Relationship Id="rId1" Type="http://schemas.microsoft.com/office/2011/relationships/chartStyle" Target="style5.xml"/></Relationships>
</file>

<file path=ppt/charts/_rels/chart18.xml.rels><?xml version="1.0" encoding="UTF-8" standalone="yes"?>
<Relationships xmlns="http://schemas.openxmlformats.org/package/2006/relationships"><Relationship Id="rId3" Type="http://schemas.openxmlformats.org/officeDocument/2006/relationships/oleObject" Target="file:///C:\Escritorio\IM\PEDIDOS%20DE%20INFORMACION\2019\Diciembre\BOLETIN-Diciembre%202019\MACRO%20Base%20nov%202019.xlsx" TargetMode="External"/><Relationship Id="rId2" Type="http://schemas.microsoft.com/office/2011/relationships/chartColorStyle" Target="colors6.xml"/><Relationship Id="rId1" Type="http://schemas.microsoft.com/office/2011/relationships/chartStyle" Target="style6.xml"/></Relationships>
</file>

<file path=ppt/charts/_rels/chart19.xml.rels><?xml version="1.0" encoding="UTF-8" standalone="yes"?>
<Relationships xmlns="http://schemas.openxmlformats.org/package/2006/relationships"><Relationship Id="rId3" Type="http://schemas.openxmlformats.org/officeDocument/2006/relationships/oleObject" Target="file:///C:\Escritorio\IM\PEDIDOS%20DE%20INFORMACION\2019\Diciembre\BOLETIN-Diciembre%202019\MACRO%20Base%20nov%202019.xlsx" TargetMode="External"/><Relationship Id="rId2" Type="http://schemas.microsoft.com/office/2011/relationships/chartColorStyle" Target="colors7.xml"/><Relationship Id="rId1" Type="http://schemas.microsoft.com/office/2011/relationships/chartStyle" Target="style7.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8.xml"/><Relationship Id="rId1" Type="http://schemas.microsoft.com/office/2011/relationships/chartStyle" Target="style8.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ANIBAL.GARRIDO\Desktop\Bolet&#237;n%20Macro\Tasas%20Diciembre%202019.xlsx" TargetMode="External"/><Relationship Id="rId2" Type="http://schemas.microsoft.com/office/2011/relationships/chartColorStyle" Target="colors9.xml"/><Relationship Id="rId1" Type="http://schemas.microsoft.com/office/2011/relationships/chartStyle" Target="style9.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ANIBAL.GARRIDO\Desktop\Bolet&#237;n%20Macro\Tasas%20Diciembre%202019.xlsx" TargetMode="External"/><Relationship Id="rId2" Type="http://schemas.microsoft.com/office/2011/relationships/chartColorStyle" Target="colors10.xml"/><Relationship Id="rId1" Type="http://schemas.microsoft.com/office/2011/relationships/chartStyle" Target="style10.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ANIBAL.GARRIDO\Desktop\Bolet&#237;n%20Macro\Tasas%20Diciembre%202019.xlsx" TargetMode="External"/><Relationship Id="rId2" Type="http://schemas.microsoft.com/office/2011/relationships/chartColorStyle" Target="colors11.xml"/><Relationship Id="rId1" Type="http://schemas.microsoft.com/office/2011/relationships/chartStyle" Target="style11.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ANIBAL.GARRIDO\Desktop\Bolet&#237;n%20Macro\Tasas%20Diciembre%202019.xlsx" TargetMode="External"/><Relationship Id="rId2" Type="http://schemas.microsoft.com/office/2011/relationships/chartColorStyle" Target="colors12.xml"/><Relationship Id="rId1" Type="http://schemas.microsoft.com/office/2011/relationships/chartStyle" Target="style12.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ANIBAL.GARRIDO\Desktop\Bolet&#237;n%20Macro\MACRO%20Base%20dic%202019.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TASAS DE INTERÉS REFERENCIALES </a:t>
            </a: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Porcentajes</a:t>
            </a:r>
          </a:p>
        </c:rich>
      </c:tx>
      <c:layout>
        <c:manualLayout>
          <c:xMode val="edge"/>
          <c:yMode val="edge"/>
          <c:x val="0.28918421072417388"/>
          <c:y val="3.0054554698987167E-2"/>
        </c:manualLayout>
      </c:layout>
      <c:overlay val="0"/>
      <c:spPr>
        <a:noFill/>
        <a:ln w="25400">
          <a:noFill/>
        </a:ln>
      </c:spPr>
    </c:title>
    <c:autoTitleDeleted val="0"/>
    <c:plotArea>
      <c:layout>
        <c:manualLayout>
          <c:layoutTarget val="inner"/>
          <c:xMode val="edge"/>
          <c:yMode val="edge"/>
          <c:x val="6.0215180223412774E-2"/>
          <c:y val="0.1446945337620579"/>
          <c:w val="0.92228361092441424"/>
          <c:h val="0.59451830816228546"/>
        </c:manualLayout>
      </c:layout>
      <c:lineChart>
        <c:grouping val="standard"/>
        <c:varyColors val="0"/>
        <c:ser>
          <c:idx val="0"/>
          <c:order val="0"/>
          <c:tx>
            <c:strRef>
              <c:f>'[1_G_Sector_MonyFin-e.xlsx]Datos_Sector_MonyFin-ei'!$J$3</c:f>
              <c:strCache>
                <c:ptCount val="1"/>
                <c:pt idx="0">
                  <c:v>Pasiva</c:v>
                </c:pt>
              </c:strCache>
            </c:strRef>
          </c:tx>
          <c:spPr>
            <a:ln w="12700">
              <a:solidFill>
                <a:srgbClr val="FF0000"/>
              </a:solidFill>
              <a:prstDash val="solid"/>
            </a:ln>
          </c:spPr>
          <c:marker>
            <c:symbol val="diamond"/>
            <c:size val="3"/>
            <c:spPr>
              <a:solidFill>
                <a:srgbClr val="FF0000"/>
              </a:solidFill>
              <a:ln>
                <a:solidFill>
                  <a:srgbClr val="FF0000"/>
                </a:solidFill>
              </a:ln>
            </c:spPr>
          </c:marker>
          <c:cat>
            <c:multiLvlStrRef>
              <c:f>'[1_G_Sector_MonyFin-e.xlsx]Datos_Sector_MonyFin-ei'!$C$136:$D$196</c:f>
              <c:multiLvlStrCache>
                <c:ptCount val="6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lvl>
                <c:lvl>
                  <c:pt idx="0">
                    <c:v>2015</c:v>
                  </c:pt>
                  <c:pt idx="12">
                    <c:v>2016</c:v>
                  </c:pt>
                  <c:pt idx="24">
                    <c:v>2017</c:v>
                  </c:pt>
                  <c:pt idx="36">
                    <c:v>2018</c:v>
                  </c:pt>
                  <c:pt idx="48">
                    <c:v>2019</c:v>
                  </c:pt>
                  <c:pt idx="60">
                    <c:v>2020</c:v>
                  </c:pt>
                </c:lvl>
              </c:multiLvlStrCache>
            </c:multiLvlStrRef>
          </c:cat>
          <c:val>
            <c:numRef>
              <c:f>'[1_G_Sector_MonyFin-e.xlsx]Datos_Sector_MonyFin-ei'!$J$136:$J$196</c:f>
              <c:numCache>
                <c:formatCode>General</c:formatCode>
                <c:ptCount val="61"/>
                <c:pt idx="0">
                  <c:v>5.22</c:v>
                </c:pt>
                <c:pt idx="1">
                  <c:v>5.32</c:v>
                </c:pt>
                <c:pt idx="2">
                  <c:v>5.31</c:v>
                </c:pt>
                <c:pt idx="3">
                  <c:v>5.39</c:v>
                </c:pt>
                <c:pt idx="4">
                  <c:v>5.51</c:v>
                </c:pt>
                <c:pt idx="5">
                  <c:v>5.48</c:v>
                </c:pt>
                <c:pt idx="6">
                  <c:v>5.54</c:v>
                </c:pt>
                <c:pt idx="7">
                  <c:v>5.55</c:v>
                </c:pt>
                <c:pt idx="8">
                  <c:v>5.55</c:v>
                </c:pt>
                <c:pt idx="9">
                  <c:v>4.9800000000000004</c:v>
                </c:pt>
                <c:pt idx="10">
                  <c:v>5.1100000000000003</c:v>
                </c:pt>
                <c:pt idx="11">
                  <c:v>5.14</c:v>
                </c:pt>
                <c:pt idx="12">
                  <c:v>5.62</c:v>
                </c:pt>
                <c:pt idx="13">
                  <c:v>5.83</c:v>
                </c:pt>
                <c:pt idx="14">
                  <c:v>5.95</c:v>
                </c:pt>
                <c:pt idx="15">
                  <c:v>5.85</c:v>
                </c:pt>
                <c:pt idx="16">
                  <c:v>5.47</c:v>
                </c:pt>
                <c:pt idx="17">
                  <c:v>6</c:v>
                </c:pt>
                <c:pt idx="18">
                  <c:v>6.01</c:v>
                </c:pt>
                <c:pt idx="19">
                  <c:v>5.91</c:v>
                </c:pt>
                <c:pt idx="20">
                  <c:v>5.78</c:v>
                </c:pt>
                <c:pt idx="21">
                  <c:v>5.75</c:v>
                </c:pt>
                <c:pt idx="22">
                  <c:v>5.51</c:v>
                </c:pt>
                <c:pt idx="23">
                  <c:v>5.12</c:v>
                </c:pt>
                <c:pt idx="24">
                  <c:v>5.08</c:v>
                </c:pt>
                <c:pt idx="25">
                  <c:v>5.07</c:v>
                </c:pt>
                <c:pt idx="26">
                  <c:v>4.8899999999999997</c:v>
                </c:pt>
                <c:pt idx="27">
                  <c:v>4.8099999999999996</c:v>
                </c:pt>
                <c:pt idx="28">
                  <c:v>4.82</c:v>
                </c:pt>
                <c:pt idx="29" formatCode="0.00">
                  <c:v>4.8</c:v>
                </c:pt>
                <c:pt idx="30">
                  <c:v>4.84</c:v>
                </c:pt>
                <c:pt idx="31">
                  <c:v>4.96</c:v>
                </c:pt>
                <c:pt idx="32">
                  <c:v>4.97</c:v>
                </c:pt>
                <c:pt idx="33" formatCode="0.00">
                  <c:v>4.8</c:v>
                </c:pt>
                <c:pt idx="34">
                  <c:v>4.91</c:v>
                </c:pt>
                <c:pt idx="35">
                  <c:v>4.95</c:v>
                </c:pt>
                <c:pt idx="36">
                  <c:v>4.9800000000000004</c:v>
                </c:pt>
                <c:pt idx="37">
                  <c:v>5.0599999999999996</c:v>
                </c:pt>
                <c:pt idx="38">
                  <c:v>4.96</c:v>
                </c:pt>
                <c:pt idx="39">
                  <c:v>4.99</c:v>
                </c:pt>
                <c:pt idx="40">
                  <c:v>4.99</c:v>
                </c:pt>
                <c:pt idx="41">
                  <c:v>5.1100000000000003</c:v>
                </c:pt>
                <c:pt idx="42">
                  <c:v>5.14</c:v>
                </c:pt>
                <c:pt idx="43">
                  <c:v>5.25</c:v>
                </c:pt>
                <c:pt idx="44">
                  <c:v>5.08</c:v>
                </c:pt>
                <c:pt idx="45">
                  <c:v>5.27</c:v>
                </c:pt>
                <c:pt idx="46">
                  <c:v>5.32</c:v>
                </c:pt>
                <c:pt idx="47">
                  <c:v>5.43</c:v>
                </c:pt>
                <c:pt idx="48">
                  <c:v>5.62</c:v>
                </c:pt>
                <c:pt idx="49" formatCode="0.00">
                  <c:v>5.7</c:v>
                </c:pt>
                <c:pt idx="50">
                  <c:v>5.67</c:v>
                </c:pt>
                <c:pt idx="51">
                  <c:v>5.84</c:v>
                </c:pt>
                <c:pt idx="52">
                  <c:v>5.61</c:v>
                </c:pt>
                <c:pt idx="53">
                  <c:v>5.89</c:v>
                </c:pt>
                <c:pt idx="54">
                  <c:v>5.93</c:v>
                </c:pt>
                <c:pt idx="55">
                  <c:v>5.92</c:v>
                </c:pt>
                <c:pt idx="56">
                  <c:v>5.98</c:v>
                </c:pt>
                <c:pt idx="57">
                  <c:v>6.03</c:v>
                </c:pt>
                <c:pt idx="58">
                  <c:v>6.05</c:v>
                </c:pt>
                <c:pt idx="59">
                  <c:v>6.17</c:v>
                </c:pt>
                <c:pt idx="60">
                  <c:v>6.22</c:v>
                </c:pt>
              </c:numCache>
            </c:numRef>
          </c:val>
          <c:smooth val="1"/>
          <c:extLst xmlns:c16r2="http://schemas.microsoft.com/office/drawing/2015/06/chart">
            <c:ext xmlns:c16="http://schemas.microsoft.com/office/drawing/2014/chart" uri="{C3380CC4-5D6E-409C-BE32-E72D297353CC}">
              <c16:uniqueId val="{00000000-AD48-4CBB-8E41-A3FD784C6274}"/>
            </c:ext>
          </c:extLst>
        </c:ser>
        <c:ser>
          <c:idx val="1"/>
          <c:order val="1"/>
          <c:tx>
            <c:strRef>
              <c:f>'[1_G_Sector_MonyFin-e.xlsx]Datos_Sector_MonyFin-ei'!$K$3</c:f>
              <c:strCache>
                <c:ptCount val="1"/>
                <c:pt idx="0">
                  <c:v>Activa</c:v>
                </c:pt>
              </c:strCache>
            </c:strRef>
          </c:tx>
          <c:spPr>
            <a:ln w="25400">
              <a:solidFill>
                <a:srgbClr val="000080"/>
              </a:solidFill>
              <a:prstDash val="sysDash"/>
            </a:ln>
          </c:spPr>
          <c:marker>
            <c:symbol val="none"/>
          </c:marker>
          <c:cat>
            <c:multiLvlStrRef>
              <c:f>'[1_G_Sector_MonyFin-e.xlsx]Datos_Sector_MonyFin-ei'!$C$136:$D$196</c:f>
              <c:multiLvlStrCache>
                <c:ptCount val="6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lvl>
                <c:lvl>
                  <c:pt idx="0">
                    <c:v>2015</c:v>
                  </c:pt>
                  <c:pt idx="12">
                    <c:v>2016</c:v>
                  </c:pt>
                  <c:pt idx="24">
                    <c:v>2017</c:v>
                  </c:pt>
                  <c:pt idx="36">
                    <c:v>2018</c:v>
                  </c:pt>
                  <c:pt idx="48">
                    <c:v>2019</c:v>
                  </c:pt>
                  <c:pt idx="60">
                    <c:v>2020</c:v>
                  </c:pt>
                </c:lvl>
              </c:multiLvlStrCache>
            </c:multiLvlStrRef>
          </c:cat>
          <c:val>
            <c:numRef>
              <c:f>'[1_G_Sector_MonyFin-e.xlsx]Datos_Sector_MonyFin-ei'!$K$136:$K$196</c:f>
              <c:numCache>
                <c:formatCode>General</c:formatCode>
                <c:ptCount val="61"/>
                <c:pt idx="0">
                  <c:v>7.84</c:v>
                </c:pt>
                <c:pt idx="1">
                  <c:v>7.41</c:v>
                </c:pt>
                <c:pt idx="2">
                  <c:v>7.31</c:v>
                </c:pt>
                <c:pt idx="3">
                  <c:v>8.09</c:v>
                </c:pt>
                <c:pt idx="4">
                  <c:v>8.4499999999999993</c:v>
                </c:pt>
                <c:pt idx="5" formatCode="0.00">
                  <c:v>8.6999999999999993</c:v>
                </c:pt>
                <c:pt idx="6" formatCode="0.00">
                  <c:v>8.5399999999999991</c:v>
                </c:pt>
                <c:pt idx="7" formatCode="0.00">
                  <c:v>8.06</c:v>
                </c:pt>
                <c:pt idx="8" formatCode="0.00">
                  <c:v>8.06</c:v>
                </c:pt>
                <c:pt idx="9" formatCode="0.00">
                  <c:v>9.11</c:v>
                </c:pt>
                <c:pt idx="10" formatCode="0.00">
                  <c:v>9.2200000000000006</c:v>
                </c:pt>
                <c:pt idx="11" formatCode="0.00">
                  <c:v>9.1199999999999992</c:v>
                </c:pt>
                <c:pt idx="12" formatCode="0.00">
                  <c:v>9.15</c:v>
                </c:pt>
                <c:pt idx="13" formatCode="0.00">
                  <c:v>8.8800000000000008</c:v>
                </c:pt>
                <c:pt idx="14" formatCode="0.00">
                  <c:v>8.86</c:v>
                </c:pt>
                <c:pt idx="15">
                  <c:v>9.0299999999999994</c:v>
                </c:pt>
                <c:pt idx="16">
                  <c:v>8.89</c:v>
                </c:pt>
                <c:pt idx="17">
                  <c:v>8.66</c:v>
                </c:pt>
                <c:pt idx="18">
                  <c:v>8.67</c:v>
                </c:pt>
                <c:pt idx="19">
                  <c:v>8.2100000000000009</c:v>
                </c:pt>
                <c:pt idx="20">
                  <c:v>8.7799999999999994</c:v>
                </c:pt>
                <c:pt idx="21">
                  <c:v>8.7100000000000009</c:v>
                </c:pt>
                <c:pt idx="22">
                  <c:v>8.3800000000000008</c:v>
                </c:pt>
                <c:pt idx="23" formatCode="0.00">
                  <c:v>8.1</c:v>
                </c:pt>
                <c:pt idx="24">
                  <c:v>8.02</c:v>
                </c:pt>
                <c:pt idx="25">
                  <c:v>8.25</c:v>
                </c:pt>
                <c:pt idx="26">
                  <c:v>8.14</c:v>
                </c:pt>
                <c:pt idx="27">
                  <c:v>8.1300000000000008</c:v>
                </c:pt>
                <c:pt idx="28">
                  <c:v>7.37</c:v>
                </c:pt>
                <c:pt idx="29">
                  <c:v>7.72</c:v>
                </c:pt>
                <c:pt idx="30">
                  <c:v>8.15</c:v>
                </c:pt>
                <c:pt idx="31">
                  <c:v>7.58</c:v>
                </c:pt>
                <c:pt idx="32">
                  <c:v>8.19</c:v>
                </c:pt>
                <c:pt idx="33">
                  <c:v>7.86</c:v>
                </c:pt>
                <c:pt idx="34">
                  <c:v>7.79</c:v>
                </c:pt>
                <c:pt idx="35">
                  <c:v>7.83</c:v>
                </c:pt>
                <c:pt idx="36">
                  <c:v>7.72</c:v>
                </c:pt>
                <c:pt idx="37">
                  <c:v>7.41</c:v>
                </c:pt>
                <c:pt idx="38">
                  <c:v>7.26</c:v>
                </c:pt>
                <c:pt idx="39">
                  <c:v>7.63</c:v>
                </c:pt>
                <c:pt idx="40">
                  <c:v>6.67</c:v>
                </c:pt>
                <c:pt idx="41">
                  <c:v>7.33</c:v>
                </c:pt>
                <c:pt idx="42">
                  <c:v>7.48</c:v>
                </c:pt>
                <c:pt idx="43">
                  <c:v>7.63</c:v>
                </c:pt>
                <c:pt idx="44">
                  <c:v>8.01</c:v>
                </c:pt>
                <c:pt idx="45">
                  <c:v>8.34</c:v>
                </c:pt>
                <c:pt idx="46">
                  <c:v>8.4700000000000006</c:v>
                </c:pt>
                <c:pt idx="47">
                  <c:v>8.69</c:v>
                </c:pt>
                <c:pt idx="48">
                  <c:v>7.99</c:v>
                </c:pt>
                <c:pt idx="49">
                  <c:v>8.82</c:v>
                </c:pt>
                <c:pt idx="50">
                  <c:v>8.75</c:v>
                </c:pt>
                <c:pt idx="51">
                  <c:v>8.6199999999999992</c:v>
                </c:pt>
                <c:pt idx="52">
                  <c:v>8.6199999999999992</c:v>
                </c:pt>
                <c:pt idx="53">
                  <c:v>8.02</c:v>
                </c:pt>
                <c:pt idx="54">
                  <c:v>8.26</c:v>
                </c:pt>
                <c:pt idx="55">
                  <c:v>8.74</c:v>
                </c:pt>
                <c:pt idx="56">
                  <c:v>8.65</c:v>
                </c:pt>
                <c:pt idx="57">
                  <c:v>8.7899999999999991</c:v>
                </c:pt>
                <c:pt idx="58">
                  <c:v>8.68</c:v>
                </c:pt>
                <c:pt idx="59">
                  <c:v>8.7799999999999994</c:v>
                </c:pt>
                <c:pt idx="60">
                  <c:v>8.68</c:v>
                </c:pt>
              </c:numCache>
            </c:numRef>
          </c:val>
          <c:smooth val="1"/>
          <c:extLst xmlns:c16r2="http://schemas.microsoft.com/office/drawing/2015/06/chart">
            <c:ext xmlns:c16="http://schemas.microsoft.com/office/drawing/2014/chart" uri="{C3380CC4-5D6E-409C-BE32-E72D297353CC}">
              <c16:uniqueId val="{00000001-AD48-4CBB-8E41-A3FD784C6274}"/>
            </c:ext>
          </c:extLst>
        </c:ser>
        <c:dLbls>
          <c:showLegendKey val="0"/>
          <c:showVal val="0"/>
          <c:showCatName val="0"/>
          <c:showSerName val="0"/>
          <c:showPercent val="0"/>
          <c:showBubbleSize val="0"/>
        </c:dLbls>
        <c:hiLowLines>
          <c:spPr>
            <a:ln w="19050">
              <a:solidFill>
                <a:schemeClr val="tx2">
                  <a:lumMod val="40000"/>
                  <a:lumOff val="60000"/>
                </a:schemeClr>
              </a:solidFill>
              <a:prstDash val="lgDash"/>
            </a:ln>
          </c:spPr>
        </c:hiLowLines>
        <c:marker val="1"/>
        <c:smooth val="0"/>
        <c:axId val="-1761068304"/>
        <c:axId val="-1761067760"/>
      </c:lineChart>
      <c:lineChart>
        <c:grouping val="standard"/>
        <c:varyColors val="0"/>
        <c:ser>
          <c:idx val="3"/>
          <c:order val="2"/>
          <c:tx>
            <c:strRef>
              <c:f>'[1_G_Sector_MonyFin-e.xlsx]Datos_Sector_MonyFin-ei'!$M$3</c:f>
              <c:strCache>
                <c:ptCount val="1"/>
                <c:pt idx="0">
                  <c:v>Máxima Convencional</c:v>
                </c:pt>
              </c:strCache>
            </c:strRef>
          </c:tx>
          <c:spPr>
            <a:ln w="19050">
              <a:solidFill>
                <a:srgbClr val="000000"/>
              </a:solidFill>
              <a:prstDash val="solid"/>
            </a:ln>
          </c:spPr>
          <c:marker>
            <c:symbol val="none"/>
          </c:marker>
          <c:cat>
            <c:multiLvlStrRef>
              <c:f>'[1_G_Sector_MonyFin-e.xlsx]Datos_Sector_MonyFin-ei'!$C$136:$D$196</c:f>
              <c:multiLvlStrCache>
                <c:ptCount val="6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lvl>
                <c:lvl>
                  <c:pt idx="0">
                    <c:v>2015</c:v>
                  </c:pt>
                  <c:pt idx="12">
                    <c:v>2016</c:v>
                  </c:pt>
                  <c:pt idx="24">
                    <c:v>2017</c:v>
                  </c:pt>
                  <c:pt idx="36">
                    <c:v>2018</c:v>
                  </c:pt>
                  <c:pt idx="48">
                    <c:v>2019</c:v>
                  </c:pt>
                  <c:pt idx="60">
                    <c:v>2020</c:v>
                  </c:pt>
                </c:lvl>
              </c:multiLvlStrCache>
            </c:multiLvlStrRef>
          </c:cat>
          <c:val>
            <c:numRef>
              <c:f>'[1_G_Sector_MonyFin-e.xlsx]Datos_Sector_MonyFin-ei'!$M$136:$M$196</c:f>
              <c:numCache>
                <c:formatCode>General</c:formatCode>
                <c:ptCount val="61"/>
                <c:pt idx="0">
                  <c:v>9.33</c:v>
                </c:pt>
                <c:pt idx="1">
                  <c:v>9.33</c:v>
                </c:pt>
                <c:pt idx="2">
                  <c:v>9.33</c:v>
                </c:pt>
                <c:pt idx="3">
                  <c:v>9.33</c:v>
                </c:pt>
                <c:pt idx="4">
                  <c:v>9.33</c:v>
                </c:pt>
                <c:pt idx="5">
                  <c:v>9.33</c:v>
                </c:pt>
                <c:pt idx="6">
                  <c:v>9.33</c:v>
                </c:pt>
                <c:pt idx="7">
                  <c:v>9.33</c:v>
                </c:pt>
                <c:pt idx="8">
                  <c:v>9.33</c:v>
                </c:pt>
                <c:pt idx="9">
                  <c:v>9.33</c:v>
                </c:pt>
                <c:pt idx="10">
                  <c:v>9.33</c:v>
                </c:pt>
                <c:pt idx="11">
                  <c:v>9.33</c:v>
                </c:pt>
                <c:pt idx="12">
                  <c:v>9.33</c:v>
                </c:pt>
                <c:pt idx="13">
                  <c:v>9.33</c:v>
                </c:pt>
                <c:pt idx="14">
                  <c:v>9.33</c:v>
                </c:pt>
                <c:pt idx="15">
                  <c:v>9.33</c:v>
                </c:pt>
                <c:pt idx="16">
                  <c:v>9.33</c:v>
                </c:pt>
                <c:pt idx="17">
                  <c:v>9.33</c:v>
                </c:pt>
                <c:pt idx="18">
                  <c:v>9.33</c:v>
                </c:pt>
                <c:pt idx="19">
                  <c:v>9.33</c:v>
                </c:pt>
                <c:pt idx="20">
                  <c:v>9.33</c:v>
                </c:pt>
                <c:pt idx="21">
                  <c:v>9.33</c:v>
                </c:pt>
                <c:pt idx="22">
                  <c:v>9.33</c:v>
                </c:pt>
                <c:pt idx="23">
                  <c:v>9.33</c:v>
                </c:pt>
                <c:pt idx="24">
                  <c:v>9.33</c:v>
                </c:pt>
                <c:pt idx="25">
                  <c:v>9.33</c:v>
                </c:pt>
                <c:pt idx="26">
                  <c:v>9.33</c:v>
                </c:pt>
                <c:pt idx="27">
                  <c:v>9.33</c:v>
                </c:pt>
                <c:pt idx="28">
                  <c:v>9.33</c:v>
                </c:pt>
                <c:pt idx="29">
                  <c:v>9.33</c:v>
                </c:pt>
                <c:pt idx="30">
                  <c:v>9.33</c:v>
                </c:pt>
                <c:pt idx="31">
                  <c:v>9.33</c:v>
                </c:pt>
                <c:pt idx="32">
                  <c:v>9.33</c:v>
                </c:pt>
                <c:pt idx="33">
                  <c:v>9.33</c:v>
                </c:pt>
                <c:pt idx="34">
                  <c:v>9.33</c:v>
                </c:pt>
                <c:pt idx="35">
                  <c:v>9.33</c:v>
                </c:pt>
                <c:pt idx="36">
                  <c:v>9.33</c:v>
                </c:pt>
                <c:pt idx="37">
                  <c:v>9.33</c:v>
                </c:pt>
                <c:pt idx="38">
                  <c:v>9.33</c:v>
                </c:pt>
                <c:pt idx="39">
                  <c:v>9.33</c:v>
                </c:pt>
                <c:pt idx="40">
                  <c:v>9.33</c:v>
                </c:pt>
                <c:pt idx="41">
                  <c:v>9.33</c:v>
                </c:pt>
                <c:pt idx="42">
                  <c:v>9.33</c:v>
                </c:pt>
                <c:pt idx="43">
                  <c:v>9.33</c:v>
                </c:pt>
                <c:pt idx="44">
                  <c:v>9.33</c:v>
                </c:pt>
                <c:pt idx="45">
                  <c:v>9.33</c:v>
                </c:pt>
                <c:pt idx="46">
                  <c:v>9.33</c:v>
                </c:pt>
                <c:pt idx="47">
                  <c:v>9.33</c:v>
                </c:pt>
                <c:pt idx="48">
                  <c:v>9.33</c:v>
                </c:pt>
                <c:pt idx="49">
                  <c:v>9.33</c:v>
                </c:pt>
                <c:pt idx="50">
                  <c:v>9.33</c:v>
                </c:pt>
                <c:pt idx="51">
                  <c:v>9.33</c:v>
                </c:pt>
                <c:pt idx="52">
                  <c:v>9.33</c:v>
                </c:pt>
                <c:pt idx="53">
                  <c:v>9.33</c:v>
                </c:pt>
                <c:pt idx="54">
                  <c:v>9.33</c:v>
                </c:pt>
                <c:pt idx="55">
                  <c:v>9.33</c:v>
                </c:pt>
                <c:pt idx="56">
                  <c:v>9.33</c:v>
                </c:pt>
                <c:pt idx="57">
                  <c:v>9.33</c:v>
                </c:pt>
                <c:pt idx="58">
                  <c:v>9.33</c:v>
                </c:pt>
                <c:pt idx="59">
                  <c:v>9.33</c:v>
                </c:pt>
                <c:pt idx="60">
                  <c:v>9.33</c:v>
                </c:pt>
              </c:numCache>
            </c:numRef>
          </c:val>
          <c:smooth val="0"/>
          <c:extLst xmlns:c16r2="http://schemas.microsoft.com/office/drawing/2015/06/chart">
            <c:ext xmlns:c16="http://schemas.microsoft.com/office/drawing/2014/chart" uri="{C3380CC4-5D6E-409C-BE32-E72D297353CC}">
              <c16:uniqueId val="{00000002-AD48-4CBB-8E41-A3FD784C6274}"/>
            </c:ext>
          </c:extLst>
        </c:ser>
        <c:dLbls>
          <c:showLegendKey val="0"/>
          <c:showVal val="0"/>
          <c:showCatName val="0"/>
          <c:showSerName val="0"/>
          <c:showPercent val="0"/>
          <c:showBubbleSize val="0"/>
        </c:dLbls>
        <c:marker val="1"/>
        <c:smooth val="0"/>
        <c:axId val="-1643495760"/>
        <c:axId val="-1643485424"/>
      </c:lineChart>
      <c:catAx>
        <c:axId val="-1761068304"/>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761067760"/>
        <c:crosses val="autoZero"/>
        <c:auto val="1"/>
        <c:lblAlgn val="ctr"/>
        <c:lblOffset val="100"/>
        <c:tickLblSkip val="1"/>
        <c:tickMarkSkip val="1"/>
        <c:noMultiLvlLbl val="0"/>
      </c:catAx>
      <c:valAx>
        <c:axId val="-1761067760"/>
        <c:scaling>
          <c:orientation val="minMax"/>
          <c:min val="4"/>
        </c:scaling>
        <c:delete val="0"/>
        <c:axPos val="l"/>
        <c:numFmt formatCode="#,##0.0" sourceLinked="0"/>
        <c:majorTickMark val="none"/>
        <c:minorTickMark val="none"/>
        <c:tickLblPos val="nextTo"/>
        <c:spPr>
          <a:ln w="9525">
            <a:solidFill>
              <a:schemeClr val="tx1"/>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761068304"/>
        <c:crosses val="autoZero"/>
        <c:crossBetween val="between"/>
        <c:majorUnit val="1"/>
      </c:valAx>
      <c:catAx>
        <c:axId val="-1643495760"/>
        <c:scaling>
          <c:orientation val="minMax"/>
        </c:scaling>
        <c:delete val="1"/>
        <c:axPos val="b"/>
        <c:numFmt formatCode="General" sourceLinked="1"/>
        <c:majorTickMark val="out"/>
        <c:minorTickMark val="none"/>
        <c:tickLblPos val="none"/>
        <c:crossAx val="-1643485424"/>
        <c:crosses val="autoZero"/>
        <c:auto val="1"/>
        <c:lblAlgn val="ctr"/>
        <c:lblOffset val="100"/>
        <c:noMultiLvlLbl val="0"/>
      </c:catAx>
      <c:valAx>
        <c:axId val="-1643485424"/>
        <c:scaling>
          <c:orientation val="minMax"/>
          <c:min val="4"/>
        </c:scaling>
        <c:delete val="1"/>
        <c:axPos val="r"/>
        <c:numFmt formatCode="General" sourceLinked="1"/>
        <c:majorTickMark val="out"/>
        <c:minorTickMark val="none"/>
        <c:tickLblPos val="none"/>
        <c:crossAx val="-1643495760"/>
        <c:crosses val="max"/>
        <c:crossBetween val="between"/>
      </c:valAx>
      <c:spPr>
        <a:noFill/>
        <a:ln w="25400">
          <a:noFill/>
        </a:ln>
      </c:spPr>
    </c:plotArea>
    <c:legend>
      <c:legendPos val="r"/>
      <c:legendEntry>
        <c:idx val="0"/>
        <c:txPr>
          <a:bodyPr/>
          <a:lstStyle/>
          <a:p>
            <a:pPr>
              <a:defRPr sz="700" b="0" i="0" u="none" strike="noStrike" baseline="0">
                <a:solidFill>
                  <a:srgbClr val="000000"/>
                </a:solidFill>
                <a:latin typeface="+mn-lt"/>
                <a:ea typeface="Arial"/>
                <a:cs typeface="Arial"/>
              </a:defRPr>
            </a:pPr>
            <a:endParaRPr lang="es-EC"/>
          </a:p>
        </c:txPr>
      </c:legendEntry>
      <c:legendEntry>
        <c:idx val="1"/>
        <c:txPr>
          <a:bodyPr/>
          <a:lstStyle/>
          <a:p>
            <a:pPr>
              <a:defRPr sz="700" b="0" i="0" u="none" strike="noStrike" baseline="0">
                <a:solidFill>
                  <a:srgbClr val="000000"/>
                </a:solidFill>
                <a:latin typeface="+mn-lt"/>
                <a:ea typeface="Arial"/>
                <a:cs typeface="Arial"/>
              </a:defRPr>
            </a:pPr>
            <a:endParaRPr lang="es-EC"/>
          </a:p>
        </c:txPr>
      </c:legendEntry>
      <c:legendEntry>
        <c:idx val="2"/>
        <c:txPr>
          <a:bodyPr/>
          <a:lstStyle/>
          <a:p>
            <a:pPr>
              <a:defRPr sz="700" b="0" i="0" u="none" strike="noStrike" baseline="0">
                <a:solidFill>
                  <a:srgbClr val="000000"/>
                </a:solidFill>
                <a:latin typeface="+mn-lt"/>
                <a:ea typeface="Arial"/>
                <a:cs typeface="Arial"/>
              </a:defRPr>
            </a:pPr>
            <a:endParaRPr lang="es-EC"/>
          </a:p>
        </c:txPr>
      </c:legendEntry>
      <c:layout>
        <c:manualLayout>
          <c:xMode val="edge"/>
          <c:yMode val="edge"/>
          <c:x val="5.9900215055162014E-2"/>
          <c:y val="0.9181177592406442"/>
          <c:w val="0.88685596178891357"/>
          <c:h val="6.9479181780373739E-2"/>
        </c:manualLayout>
      </c:layout>
      <c:overlay val="0"/>
      <c:spPr>
        <a:noFill/>
        <a:ln w="25400">
          <a:noFill/>
        </a:ln>
      </c:spPr>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w="9525">
      <a:solidFill>
        <a:sysClr val="windowText" lastClr="000000"/>
      </a:solidFill>
      <a:prstDash val="solid"/>
    </a:ln>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CARTERA BANCOS PRIVADOS </a:t>
            </a: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a:t>
            </a:r>
          </a:p>
        </c:rich>
      </c:tx>
      <c:layout>
        <c:manualLayout>
          <c:xMode val="edge"/>
          <c:yMode val="edge"/>
          <c:x val="0.28700234254922202"/>
          <c:y val="2.6168185669704681E-2"/>
        </c:manualLayout>
      </c:layout>
      <c:overlay val="0"/>
      <c:spPr>
        <a:noFill/>
        <a:ln w="25400">
          <a:noFill/>
        </a:ln>
      </c:spPr>
    </c:title>
    <c:autoTitleDeleted val="0"/>
    <c:plotArea>
      <c:layout>
        <c:manualLayout>
          <c:layoutTarget val="inner"/>
          <c:xMode val="edge"/>
          <c:yMode val="edge"/>
          <c:x val="8.6021686033446843E-2"/>
          <c:y val="0.13826366559485531"/>
          <c:w val="0.87527065539032989"/>
          <c:h val="0.68810289389067525"/>
        </c:manualLayout>
      </c:layout>
      <c:areaChart>
        <c:grouping val="standard"/>
        <c:varyColors val="0"/>
        <c:ser>
          <c:idx val="1"/>
          <c:order val="1"/>
          <c:tx>
            <c:strRef>
              <c:f>'[1_G_Sector_MonyFin-e.xlsx]Datos_Sector_MonyFin-ei'!$Q$3</c:f>
              <c:strCache>
                <c:ptCount val="1"/>
                <c:pt idx="0">
                  <c:v>Cartera por Vencer</c:v>
                </c:pt>
              </c:strCache>
            </c:strRef>
          </c:tx>
          <c:spPr>
            <a:solidFill>
              <a:schemeClr val="accent1">
                <a:lumMod val="40000"/>
                <a:lumOff val="60000"/>
              </a:schemeClr>
            </a:solidFill>
            <a:ln w="6350">
              <a:solidFill>
                <a:schemeClr val="accent1">
                  <a:lumMod val="75000"/>
                </a:schemeClr>
              </a:solidFill>
              <a:prstDash val="solid"/>
            </a:ln>
          </c:spPr>
          <c:cat>
            <c:multiLvlStrRef>
              <c:f>'[1_G_Sector_MonyFin-e.xlsx]Datos_Sector_MonyFin-ei'!$C$124:$D$194</c:f>
              <c:multiLvlStrCache>
                <c:ptCount val="7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pt idx="61">
                    <c:v>feb</c:v>
                  </c:pt>
                  <c:pt idx="62">
                    <c:v>mar</c:v>
                  </c:pt>
                  <c:pt idx="63">
                    <c:v>abr</c:v>
                  </c:pt>
                  <c:pt idx="64">
                    <c:v>may</c:v>
                  </c:pt>
                  <c:pt idx="65">
                    <c:v>jun</c:v>
                  </c:pt>
                  <c:pt idx="66">
                    <c:v>Jul</c:v>
                  </c:pt>
                  <c:pt idx="67">
                    <c:v>Ago</c:v>
                  </c:pt>
                  <c:pt idx="68">
                    <c:v>Sep</c:v>
                  </c:pt>
                  <c:pt idx="69">
                    <c:v>Oct</c:v>
                  </c:pt>
                  <c:pt idx="70">
                    <c:v>Nov</c:v>
                  </c:pt>
                </c:lvl>
                <c:lvl>
                  <c:pt idx="0">
                    <c:v>2014</c:v>
                  </c:pt>
                  <c:pt idx="12">
                    <c:v>2015</c:v>
                  </c:pt>
                  <c:pt idx="24">
                    <c:v>2016</c:v>
                  </c:pt>
                  <c:pt idx="36">
                    <c:v>2017</c:v>
                  </c:pt>
                  <c:pt idx="48">
                    <c:v>2018</c:v>
                  </c:pt>
                  <c:pt idx="60">
                    <c:v>2019</c:v>
                  </c:pt>
                </c:lvl>
              </c:multiLvlStrCache>
            </c:multiLvlStrRef>
          </c:cat>
          <c:val>
            <c:numRef>
              <c:f>'[1_G_Sector_MonyFin-e.xlsx]Datos_Sector_MonyFin-ei'!$Q$124:$Q$194</c:f>
              <c:numCache>
                <c:formatCode>#,##0</c:formatCode>
                <c:ptCount val="71"/>
                <c:pt idx="0">
                  <c:v>16605.810000000001</c:v>
                </c:pt>
                <c:pt idx="1">
                  <c:v>16802.599999999999</c:v>
                </c:pt>
                <c:pt idx="2">
                  <c:v>17060.72</c:v>
                </c:pt>
                <c:pt idx="3">
                  <c:v>17415.309999999998</c:v>
                </c:pt>
                <c:pt idx="4">
                  <c:v>17486.900000000001</c:v>
                </c:pt>
                <c:pt idx="5">
                  <c:v>17601.41</c:v>
                </c:pt>
                <c:pt idx="6">
                  <c:v>17749.940000000002</c:v>
                </c:pt>
                <c:pt idx="7">
                  <c:v>17845.91</c:v>
                </c:pt>
                <c:pt idx="8">
                  <c:v>18022.440000000002</c:v>
                </c:pt>
                <c:pt idx="9">
                  <c:v>18369.440000000002</c:v>
                </c:pt>
                <c:pt idx="10">
                  <c:v>18522.550000000003</c:v>
                </c:pt>
                <c:pt idx="11">
                  <c:v>18967.489999999998</c:v>
                </c:pt>
                <c:pt idx="12">
                  <c:v>19020.12</c:v>
                </c:pt>
                <c:pt idx="13">
                  <c:v>19330.89</c:v>
                </c:pt>
                <c:pt idx="14">
                  <c:v>19413.32</c:v>
                </c:pt>
                <c:pt idx="15">
                  <c:v>19494.68</c:v>
                </c:pt>
                <c:pt idx="16">
                  <c:v>19261.830000000002</c:v>
                </c:pt>
                <c:pt idx="17">
                  <c:v>18908.599999999999</c:v>
                </c:pt>
                <c:pt idx="18">
                  <c:v>19223.54</c:v>
                </c:pt>
                <c:pt idx="19">
                  <c:v>18809.150000000001</c:v>
                </c:pt>
                <c:pt idx="20">
                  <c:v>18575.760000000002</c:v>
                </c:pt>
                <c:pt idx="21">
                  <c:v>18263.270000000004</c:v>
                </c:pt>
                <c:pt idx="22">
                  <c:v>17952.98</c:v>
                </c:pt>
                <c:pt idx="23">
                  <c:v>17590.059999999998</c:v>
                </c:pt>
                <c:pt idx="24">
                  <c:v>17251.04</c:v>
                </c:pt>
                <c:pt idx="25">
                  <c:v>17097.87</c:v>
                </c:pt>
                <c:pt idx="26">
                  <c:v>17140.97</c:v>
                </c:pt>
                <c:pt idx="27">
                  <c:v>17222.919999999998</c:v>
                </c:pt>
                <c:pt idx="28">
                  <c:v>17027.159999999996</c:v>
                </c:pt>
                <c:pt idx="29">
                  <c:v>17341.68</c:v>
                </c:pt>
                <c:pt idx="30">
                  <c:v>17483.989999999998</c:v>
                </c:pt>
                <c:pt idx="31">
                  <c:v>17544.510000000002</c:v>
                </c:pt>
                <c:pt idx="32">
                  <c:v>17614.95</c:v>
                </c:pt>
                <c:pt idx="33">
                  <c:v>17817.770000000004</c:v>
                </c:pt>
                <c:pt idx="34">
                  <c:v>17947.810000000001</c:v>
                </c:pt>
                <c:pt idx="35">
                  <c:v>18570.93</c:v>
                </c:pt>
                <c:pt idx="36">
                  <c:v>18458.510000000002</c:v>
                </c:pt>
                <c:pt idx="37">
                  <c:v>18591.580000000002</c:v>
                </c:pt>
                <c:pt idx="38">
                  <c:v>18875.370000000003</c:v>
                </c:pt>
                <c:pt idx="39">
                  <c:v>19308.75</c:v>
                </c:pt>
                <c:pt idx="40">
                  <c:v>19594.129999999997</c:v>
                </c:pt>
                <c:pt idx="41">
                  <c:v>20927.97</c:v>
                </c:pt>
                <c:pt idx="42">
                  <c:v>21100.989999999998</c:v>
                </c:pt>
                <c:pt idx="43">
                  <c:v>21403.739999999998</c:v>
                </c:pt>
                <c:pt idx="44">
                  <c:v>21798.980000000003</c:v>
                </c:pt>
                <c:pt idx="45">
                  <c:v>22043.08</c:v>
                </c:pt>
                <c:pt idx="46">
                  <c:v>22561.040000000001</c:v>
                </c:pt>
                <c:pt idx="47">
                  <c:v>23031.800000000003</c:v>
                </c:pt>
                <c:pt idx="48">
                  <c:v>23087.279999999999</c:v>
                </c:pt>
                <c:pt idx="49">
                  <c:v>23021.13</c:v>
                </c:pt>
                <c:pt idx="50">
                  <c:v>23207.09</c:v>
                </c:pt>
                <c:pt idx="51">
                  <c:v>23639.129999999997</c:v>
                </c:pt>
                <c:pt idx="52">
                  <c:v>23956.02</c:v>
                </c:pt>
                <c:pt idx="53">
                  <c:v>24289.77</c:v>
                </c:pt>
                <c:pt idx="54">
                  <c:v>24485.449999999997</c:v>
                </c:pt>
                <c:pt idx="55">
                  <c:v>24736.25</c:v>
                </c:pt>
                <c:pt idx="56">
                  <c:v>25002.87</c:v>
                </c:pt>
                <c:pt idx="57">
                  <c:v>25021.199999999997</c:v>
                </c:pt>
                <c:pt idx="58">
                  <c:v>25819.019999999997</c:v>
                </c:pt>
                <c:pt idx="59">
                  <c:v>26108.25</c:v>
                </c:pt>
                <c:pt idx="60">
                  <c:v>25850.26</c:v>
                </c:pt>
                <c:pt idx="61">
                  <c:v>25873.239999999998</c:v>
                </c:pt>
                <c:pt idx="62">
                  <c:v>26060.229999999996</c:v>
                </c:pt>
                <c:pt idx="63">
                  <c:v>26315.010000000002</c:v>
                </c:pt>
                <c:pt idx="64">
                  <c:v>26536.58</c:v>
                </c:pt>
                <c:pt idx="65">
                  <c:v>26896.89</c:v>
                </c:pt>
                <c:pt idx="66">
                  <c:v>27076.98</c:v>
                </c:pt>
                <c:pt idx="67">
                  <c:v>27449.3</c:v>
                </c:pt>
                <c:pt idx="68">
                  <c:v>27862.18</c:v>
                </c:pt>
                <c:pt idx="69">
                  <c:v>28021.739999999998</c:v>
                </c:pt>
                <c:pt idx="70">
                  <c:v>28212.11</c:v>
                </c:pt>
              </c:numCache>
            </c:numRef>
          </c:val>
          <c:extLst xmlns:c16r2="http://schemas.microsoft.com/office/drawing/2015/06/chart">
            <c:ext xmlns:c16="http://schemas.microsoft.com/office/drawing/2014/chart" uri="{C3380CC4-5D6E-409C-BE32-E72D297353CC}">
              <c16:uniqueId val="{00000000-652B-4BC4-8DDF-B1C1A4B52130}"/>
            </c:ext>
          </c:extLst>
        </c:ser>
        <c:dLbls>
          <c:showLegendKey val="0"/>
          <c:showVal val="0"/>
          <c:showCatName val="0"/>
          <c:showSerName val="0"/>
          <c:showPercent val="0"/>
          <c:showBubbleSize val="0"/>
        </c:dLbls>
        <c:axId val="-1643495216"/>
        <c:axId val="-1643490320"/>
      </c:areaChart>
      <c:lineChart>
        <c:grouping val="standard"/>
        <c:varyColors val="0"/>
        <c:ser>
          <c:idx val="0"/>
          <c:order val="0"/>
          <c:tx>
            <c:strRef>
              <c:f>'[1_G_Sector_MonyFin-e.xlsx]Datos_Sector_MonyFin-ei'!$R$3</c:f>
              <c:strCache>
                <c:ptCount val="1"/>
                <c:pt idx="0">
                  <c:v>Cartera Vencida (eje der.)</c:v>
                </c:pt>
              </c:strCache>
            </c:strRef>
          </c:tx>
          <c:spPr>
            <a:ln w="12700">
              <a:solidFill>
                <a:srgbClr val="000080"/>
              </a:solidFill>
              <a:prstDash val="solid"/>
            </a:ln>
          </c:spPr>
          <c:marker>
            <c:symbol val="none"/>
          </c:marker>
          <c:cat>
            <c:multiLvlStrRef>
              <c:f>'[1_G_Sector_MonyFin-e.xlsx]Datos_Sector_MonyFin-ei'!$C$124:$D$194</c:f>
              <c:multiLvlStrCache>
                <c:ptCount val="7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pt idx="61">
                    <c:v>feb</c:v>
                  </c:pt>
                  <c:pt idx="62">
                    <c:v>mar</c:v>
                  </c:pt>
                  <c:pt idx="63">
                    <c:v>abr</c:v>
                  </c:pt>
                  <c:pt idx="64">
                    <c:v>may</c:v>
                  </c:pt>
                  <c:pt idx="65">
                    <c:v>jun</c:v>
                  </c:pt>
                  <c:pt idx="66">
                    <c:v>Jul</c:v>
                  </c:pt>
                  <c:pt idx="67">
                    <c:v>Ago</c:v>
                  </c:pt>
                  <c:pt idx="68">
                    <c:v>Sep</c:v>
                  </c:pt>
                  <c:pt idx="69">
                    <c:v>Oct</c:v>
                  </c:pt>
                  <c:pt idx="70">
                    <c:v>Nov</c:v>
                  </c:pt>
                </c:lvl>
                <c:lvl>
                  <c:pt idx="0">
                    <c:v>2014</c:v>
                  </c:pt>
                  <c:pt idx="12">
                    <c:v>2015</c:v>
                  </c:pt>
                  <c:pt idx="24">
                    <c:v>2016</c:v>
                  </c:pt>
                  <c:pt idx="36">
                    <c:v>2017</c:v>
                  </c:pt>
                  <c:pt idx="48">
                    <c:v>2018</c:v>
                  </c:pt>
                  <c:pt idx="60">
                    <c:v>2019</c:v>
                  </c:pt>
                </c:lvl>
              </c:multiLvlStrCache>
            </c:multiLvlStrRef>
          </c:cat>
          <c:val>
            <c:numRef>
              <c:f>'[1_G_Sector_MonyFin-e.xlsx]Datos_Sector_MonyFin-ei'!$R$124:$R$194</c:f>
              <c:numCache>
                <c:formatCode>#,##0</c:formatCode>
                <c:ptCount val="71"/>
                <c:pt idx="0">
                  <c:v>516.25</c:v>
                </c:pt>
                <c:pt idx="1">
                  <c:v>553.19000000000005</c:v>
                </c:pt>
                <c:pt idx="2">
                  <c:v>566.63</c:v>
                </c:pt>
                <c:pt idx="3">
                  <c:v>567.34</c:v>
                </c:pt>
                <c:pt idx="4">
                  <c:v>597.13</c:v>
                </c:pt>
                <c:pt idx="5">
                  <c:v>585.43000000000006</c:v>
                </c:pt>
                <c:pt idx="6">
                  <c:v>573.83000000000004</c:v>
                </c:pt>
                <c:pt idx="7">
                  <c:v>579.38</c:v>
                </c:pt>
                <c:pt idx="8">
                  <c:v>597.96</c:v>
                </c:pt>
                <c:pt idx="9">
                  <c:v>653.92000000000007</c:v>
                </c:pt>
                <c:pt idx="10">
                  <c:v>661.06</c:v>
                </c:pt>
                <c:pt idx="11">
                  <c:v>564.68000000000006</c:v>
                </c:pt>
                <c:pt idx="12">
                  <c:v>660.95999999999992</c:v>
                </c:pt>
                <c:pt idx="13">
                  <c:v>735.1099999999999</c:v>
                </c:pt>
                <c:pt idx="14">
                  <c:v>703.83999999999992</c:v>
                </c:pt>
                <c:pt idx="15">
                  <c:v>698.64</c:v>
                </c:pt>
                <c:pt idx="16">
                  <c:v>737.43000000000006</c:v>
                </c:pt>
                <c:pt idx="17">
                  <c:v>730.17</c:v>
                </c:pt>
                <c:pt idx="18">
                  <c:v>749.19</c:v>
                </c:pt>
                <c:pt idx="19">
                  <c:v>780.9</c:v>
                </c:pt>
                <c:pt idx="20">
                  <c:v>807.91000000000008</c:v>
                </c:pt>
                <c:pt idx="21">
                  <c:v>840.87000000000012</c:v>
                </c:pt>
                <c:pt idx="22">
                  <c:v>880.81999999999994</c:v>
                </c:pt>
                <c:pt idx="23">
                  <c:v>715.16999999999985</c:v>
                </c:pt>
                <c:pt idx="24">
                  <c:v>859.66999999999985</c:v>
                </c:pt>
                <c:pt idx="25">
                  <c:v>921.33</c:v>
                </c:pt>
                <c:pt idx="26">
                  <c:v>891.58999999999992</c:v>
                </c:pt>
                <c:pt idx="27">
                  <c:v>895.87999999999988</c:v>
                </c:pt>
                <c:pt idx="28">
                  <c:v>995.45999999999981</c:v>
                </c:pt>
                <c:pt idx="29">
                  <c:v>835.45</c:v>
                </c:pt>
                <c:pt idx="30">
                  <c:v>853.04000000000008</c:v>
                </c:pt>
                <c:pt idx="31">
                  <c:v>853.55999999999983</c:v>
                </c:pt>
                <c:pt idx="32">
                  <c:v>799.2600000000001</c:v>
                </c:pt>
                <c:pt idx="33">
                  <c:v>850.29000000000008</c:v>
                </c:pt>
                <c:pt idx="34">
                  <c:v>877.11</c:v>
                </c:pt>
                <c:pt idx="35">
                  <c:v>744.55</c:v>
                </c:pt>
                <c:pt idx="36">
                  <c:v>790.23</c:v>
                </c:pt>
                <c:pt idx="37">
                  <c:v>822.61999999999989</c:v>
                </c:pt>
                <c:pt idx="38">
                  <c:v>814.6400000000001</c:v>
                </c:pt>
                <c:pt idx="39">
                  <c:v>787.47</c:v>
                </c:pt>
                <c:pt idx="40">
                  <c:v>787.96</c:v>
                </c:pt>
                <c:pt idx="41">
                  <c:v>809.15000000000009</c:v>
                </c:pt>
                <c:pt idx="42">
                  <c:v>847.13</c:v>
                </c:pt>
                <c:pt idx="43">
                  <c:v>820.41000000000008</c:v>
                </c:pt>
                <c:pt idx="44">
                  <c:v>820.7600000000001</c:v>
                </c:pt>
                <c:pt idx="45">
                  <c:v>825.17</c:v>
                </c:pt>
                <c:pt idx="46">
                  <c:v>822.62999999999988</c:v>
                </c:pt>
                <c:pt idx="47">
                  <c:v>747.08000000000015</c:v>
                </c:pt>
                <c:pt idx="48">
                  <c:v>806.83999999999992</c:v>
                </c:pt>
                <c:pt idx="49">
                  <c:v>837.97</c:v>
                </c:pt>
                <c:pt idx="50">
                  <c:v>822.37000000000012</c:v>
                </c:pt>
                <c:pt idx="51">
                  <c:v>841</c:v>
                </c:pt>
                <c:pt idx="52">
                  <c:v>846.32</c:v>
                </c:pt>
                <c:pt idx="53">
                  <c:v>813.53</c:v>
                </c:pt>
                <c:pt idx="54">
                  <c:v>833.13999999999987</c:v>
                </c:pt>
                <c:pt idx="55">
                  <c:v>849.56</c:v>
                </c:pt>
                <c:pt idx="56">
                  <c:v>855.02</c:v>
                </c:pt>
                <c:pt idx="57">
                  <c:v>865.24999999999989</c:v>
                </c:pt>
                <c:pt idx="58">
                  <c:v>862.62000000000012</c:v>
                </c:pt>
                <c:pt idx="59">
                  <c:v>737.0100000000001</c:v>
                </c:pt>
                <c:pt idx="60">
                  <c:v>798.8</c:v>
                </c:pt>
                <c:pt idx="61">
                  <c:v>825.07999999999993</c:v>
                </c:pt>
                <c:pt idx="62">
                  <c:v>874.08999999999992</c:v>
                </c:pt>
                <c:pt idx="63">
                  <c:v>841.54</c:v>
                </c:pt>
                <c:pt idx="64">
                  <c:v>879.8599999999999</c:v>
                </c:pt>
                <c:pt idx="65">
                  <c:v>859.59999999999991</c:v>
                </c:pt>
                <c:pt idx="66">
                  <c:v>867.02</c:v>
                </c:pt>
                <c:pt idx="67">
                  <c:v>885.49</c:v>
                </c:pt>
                <c:pt idx="68">
                  <c:v>901.16</c:v>
                </c:pt>
                <c:pt idx="69">
                  <c:v>906.08999999999992</c:v>
                </c:pt>
                <c:pt idx="70">
                  <c:v>921.83999999999992</c:v>
                </c:pt>
              </c:numCache>
            </c:numRef>
          </c:val>
          <c:smooth val="1"/>
          <c:extLst xmlns:c16r2="http://schemas.microsoft.com/office/drawing/2015/06/chart">
            <c:ext xmlns:c16="http://schemas.microsoft.com/office/drawing/2014/chart" uri="{C3380CC4-5D6E-409C-BE32-E72D297353CC}">
              <c16:uniqueId val="{00000001-652B-4BC4-8DDF-B1C1A4B52130}"/>
            </c:ext>
          </c:extLst>
        </c:ser>
        <c:dLbls>
          <c:showLegendKey val="0"/>
          <c:showVal val="0"/>
          <c:showCatName val="0"/>
          <c:showSerName val="0"/>
          <c:showPercent val="0"/>
          <c:showBubbleSize val="0"/>
        </c:dLbls>
        <c:marker val="1"/>
        <c:smooth val="0"/>
        <c:axId val="-1643494672"/>
        <c:axId val="-1643491952"/>
      </c:lineChart>
      <c:catAx>
        <c:axId val="-1643495216"/>
        <c:scaling>
          <c:orientation val="minMax"/>
        </c:scaling>
        <c:delete val="0"/>
        <c:axPos val="b"/>
        <c:numFmt formatCode="General" sourceLinked="1"/>
        <c:majorTickMark val="none"/>
        <c:minorTickMark val="none"/>
        <c:tickLblPos val="nextTo"/>
        <c:spPr>
          <a:ln w="9525">
            <a:solidFill>
              <a:schemeClr val="tx1"/>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90320"/>
        <c:crosses val="autoZero"/>
        <c:auto val="0"/>
        <c:lblAlgn val="ctr"/>
        <c:lblOffset val="100"/>
        <c:tickLblSkip val="1"/>
        <c:tickMarkSkip val="1"/>
        <c:noMultiLvlLbl val="0"/>
      </c:catAx>
      <c:valAx>
        <c:axId val="-1643490320"/>
        <c:scaling>
          <c:orientation val="minMax"/>
          <c:min val="8000"/>
        </c:scaling>
        <c:delete val="0"/>
        <c:axPos val="l"/>
        <c:numFmt formatCode="#,##0" sourceLinked="1"/>
        <c:majorTickMark val="none"/>
        <c:minorTickMark val="none"/>
        <c:tickLblPos val="nextTo"/>
        <c:spPr>
          <a:ln w="3175">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5216"/>
        <c:crosses val="autoZero"/>
        <c:crossBetween val="between"/>
      </c:valAx>
      <c:catAx>
        <c:axId val="-1643494672"/>
        <c:scaling>
          <c:orientation val="minMax"/>
        </c:scaling>
        <c:delete val="1"/>
        <c:axPos val="b"/>
        <c:numFmt formatCode="General" sourceLinked="1"/>
        <c:majorTickMark val="out"/>
        <c:minorTickMark val="none"/>
        <c:tickLblPos val="none"/>
        <c:crossAx val="-1643491952"/>
        <c:crosses val="autoZero"/>
        <c:auto val="0"/>
        <c:lblAlgn val="ctr"/>
        <c:lblOffset val="100"/>
        <c:noMultiLvlLbl val="0"/>
      </c:catAx>
      <c:valAx>
        <c:axId val="-1643491952"/>
        <c:scaling>
          <c:orientation val="minMax"/>
          <c:max val="1000"/>
        </c:scaling>
        <c:delete val="0"/>
        <c:axPos val="r"/>
        <c:numFmt formatCode="#,##0" sourceLinked="1"/>
        <c:majorTickMark val="none"/>
        <c:minorTickMark val="none"/>
        <c:tickLblPos val="nextTo"/>
        <c:spPr>
          <a:ln w="3175">
            <a:solidFill>
              <a:srgbClr val="000000"/>
            </a:solidFill>
            <a:prstDash val="solid"/>
          </a:ln>
        </c:spPr>
        <c:txPr>
          <a:bodyPr rot="0" vert="horz"/>
          <a:lstStyle/>
          <a:p>
            <a:pPr>
              <a:defRPr sz="600" b="0" i="0" u="none" strike="noStrike" baseline="0">
                <a:solidFill>
                  <a:srgbClr val="000000"/>
                </a:solidFill>
                <a:latin typeface="Arial"/>
                <a:ea typeface="Arial"/>
                <a:cs typeface="Arial"/>
              </a:defRPr>
            </a:pPr>
            <a:endParaRPr lang="es-EC"/>
          </a:p>
        </c:txPr>
        <c:crossAx val="-1643494672"/>
        <c:crosses val="max"/>
        <c:crossBetween val="between"/>
      </c:valAx>
      <c:spPr>
        <a:noFill/>
        <a:ln w="25400">
          <a:noFill/>
        </a:ln>
      </c:spPr>
    </c:plotArea>
    <c:legend>
      <c:legendPos val="r"/>
      <c:legendEntry>
        <c:idx val="0"/>
        <c:txPr>
          <a:bodyPr/>
          <a:lstStyle/>
          <a:p>
            <a:pPr>
              <a:defRPr sz="700" b="0" i="0" u="none" strike="noStrike" baseline="0">
                <a:solidFill>
                  <a:srgbClr val="000000"/>
                </a:solidFill>
                <a:latin typeface="+mn-lt"/>
                <a:ea typeface="Arial"/>
                <a:cs typeface="Arial"/>
              </a:defRPr>
            </a:pPr>
            <a:endParaRPr lang="es-EC"/>
          </a:p>
        </c:txPr>
      </c:legendEntry>
      <c:legendEntry>
        <c:idx val="1"/>
        <c:txPr>
          <a:bodyPr/>
          <a:lstStyle/>
          <a:p>
            <a:pPr>
              <a:defRPr sz="700" b="0" i="0" u="none" strike="noStrike" baseline="0">
                <a:solidFill>
                  <a:srgbClr val="000000"/>
                </a:solidFill>
                <a:latin typeface="+mn-lt"/>
                <a:ea typeface="Arial"/>
                <a:cs typeface="Arial"/>
              </a:defRPr>
            </a:pPr>
            <a:endParaRPr lang="es-EC"/>
          </a:p>
        </c:txPr>
      </c:legendEntry>
      <c:layout>
        <c:manualLayout>
          <c:xMode val="edge"/>
          <c:yMode val="edge"/>
          <c:x val="6.879938477038379E-2"/>
          <c:y val="0.9552718327355546"/>
          <c:w val="0.81530848269524969"/>
          <c:h val="4.462916107892425E-2"/>
        </c:manualLayout>
      </c:layout>
      <c:overlay val="0"/>
      <c:spPr>
        <a:noFill/>
        <a:ln w="25400">
          <a:noFill/>
        </a:ln>
      </c:spPr>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w="9525">
      <a:solidFill>
        <a:sysClr val="windowText" lastClr="000000"/>
      </a:solidFill>
      <a:prstDash val="solid"/>
    </a:ln>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CAPTACIONES BANCOS PRIVADOS </a:t>
            </a: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a:t>
            </a:r>
          </a:p>
          <a:p>
            <a:pPr>
              <a:defRPr sz="600" b="0" i="0" u="none" strike="noStrike" baseline="0">
                <a:solidFill>
                  <a:srgbClr val="000000"/>
                </a:solidFill>
                <a:latin typeface="Arial"/>
                <a:ea typeface="Arial"/>
                <a:cs typeface="Arial"/>
              </a:defRPr>
            </a:pPr>
            <a:endParaRPr lang="es-EC" sz="800" b="0" i="1" u="none" strike="noStrike" baseline="0">
              <a:solidFill>
                <a:srgbClr val="000000"/>
              </a:solidFill>
              <a:latin typeface="Arial"/>
              <a:cs typeface="Arial"/>
            </a:endParaRPr>
          </a:p>
        </c:rich>
      </c:tx>
      <c:layout>
        <c:manualLayout>
          <c:xMode val="edge"/>
          <c:yMode val="edge"/>
          <c:x val="0.30669887448082411"/>
          <c:y val="1.7056923002734894E-2"/>
        </c:manualLayout>
      </c:layout>
      <c:overlay val="0"/>
      <c:spPr>
        <a:noFill/>
        <a:ln w="25400">
          <a:noFill/>
        </a:ln>
      </c:spPr>
    </c:title>
    <c:autoTitleDeleted val="0"/>
    <c:plotArea>
      <c:layout>
        <c:manualLayout>
          <c:layoutTarget val="inner"/>
          <c:xMode val="edge"/>
          <c:yMode val="edge"/>
          <c:x val="6.7304140659740136E-2"/>
          <c:y val="0.14888949812714319"/>
          <c:w val="0.92043204055788086"/>
          <c:h val="0.67202572347266964"/>
        </c:manualLayout>
      </c:layout>
      <c:areaChart>
        <c:grouping val="standard"/>
        <c:varyColors val="0"/>
        <c:ser>
          <c:idx val="1"/>
          <c:order val="0"/>
          <c:tx>
            <c:strRef>
              <c:f>'[1_G_Sector_MonyFin-e.xlsx]Datos_Sector_MonyFin-ei'!$U$3</c:f>
              <c:strCache>
                <c:ptCount val="1"/>
                <c:pt idx="0">
                  <c:v>Depósitos a la Vista</c:v>
                </c:pt>
              </c:strCache>
            </c:strRef>
          </c:tx>
          <c:spPr>
            <a:solidFill>
              <a:schemeClr val="accent1">
                <a:lumMod val="40000"/>
                <a:lumOff val="60000"/>
              </a:schemeClr>
            </a:solidFill>
            <a:ln w="6350">
              <a:solidFill>
                <a:schemeClr val="accent1">
                  <a:lumMod val="75000"/>
                </a:schemeClr>
              </a:solidFill>
              <a:prstDash val="solid"/>
            </a:ln>
          </c:spPr>
          <c:cat>
            <c:multiLvlStrRef>
              <c:f>'[1_G_Sector_MonyFin-e.xlsx]Datos_Sector_MonyFin-ei'!$C$124:$D$194</c:f>
              <c:multiLvlStrCache>
                <c:ptCount val="7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pt idx="61">
                    <c:v>feb</c:v>
                  </c:pt>
                  <c:pt idx="62">
                    <c:v>mar</c:v>
                  </c:pt>
                  <c:pt idx="63">
                    <c:v>abr</c:v>
                  </c:pt>
                  <c:pt idx="64">
                    <c:v>may</c:v>
                  </c:pt>
                  <c:pt idx="65">
                    <c:v>jun</c:v>
                  </c:pt>
                  <c:pt idx="66">
                    <c:v>Jul</c:v>
                  </c:pt>
                  <c:pt idx="67">
                    <c:v>Ago</c:v>
                  </c:pt>
                  <c:pt idx="68">
                    <c:v>Sep</c:v>
                  </c:pt>
                  <c:pt idx="69">
                    <c:v>Oct</c:v>
                  </c:pt>
                  <c:pt idx="70">
                    <c:v>Nov</c:v>
                  </c:pt>
                </c:lvl>
                <c:lvl>
                  <c:pt idx="0">
                    <c:v>2014</c:v>
                  </c:pt>
                  <c:pt idx="12">
                    <c:v>2015</c:v>
                  </c:pt>
                  <c:pt idx="24">
                    <c:v>2016</c:v>
                  </c:pt>
                  <c:pt idx="36">
                    <c:v>2017</c:v>
                  </c:pt>
                  <c:pt idx="48">
                    <c:v>2018</c:v>
                  </c:pt>
                  <c:pt idx="60">
                    <c:v>2019</c:v>
                  </c:pt>
                </c:lvl>
              </c:multiLvlStrCache>
            </c:multiLvlStrRef>
          </c:cat>
          <c:val>
            <c:numRef>
              <c:f>'[1_G_Sector_MonyFin-e.xlsx]Datos_Sector_MonyFin-ei'!$U$124:$U$194</c:f>
              <c:numCache>
                <c:formatCode>#,##0</c:formatCode>
                <c:ptCount val="71"/>
                <c:pt idx="0">
                  <c:v>8243.3700000000008</c:v>
                </c:pt>
                <c:pt idx="1">
                  <c:v>8113.82</c:v>
                </c:pt>
                <c:pt idx="2">
                  <c:v>8254.5499999999993</c:v>
                </c:pt>
                <c:pt idx="3">
                  <c:v>7945.49</c:v>
                </c:pt>
                <c:pt idx="4">
                  <c:v>8008.62</c:v>
                </c:pt>
                <c:pt idx="5">
                  <c:v>8262.39</c:v>
                </c:pt>
                <c:pt idx="6">
                  <c:v>8246.5399999999991</c:v>
                </c:pt>
                <c:pt idx="7">
                  <c:v>8450.32</c:v>
                </c:pt>
                <c:pt idx="8">
                  <c:v>8634.1200000000008</c:v>
                </c:pt>
                <c:pt idx="9">
                  <c:v>8430.84</c:v>
                </c:pt>
                <c:pt idx="10">
                  <c:v>8738.92</c:v>
                </c:pt>
                <c:pt idx="11">
                  <c:v>8957.5</c:v>
                </c:pt>
                <c:pt idx="12">
                  <c:v>8605.7899999999991</c:v>
                </c:pt>
                <c:pt idx="13">
                  <c:v>8338.25</c:v>
                </c:pt>
                <c:pt idx="14">
                  <c:v>8634.0400000000009</c:v>
                </c:pt>
                <c:pt idx="15">
                  <c:v>7853.67</c:v>
                </c:pt>
                <c:pt idx="16">
                  <c:v>7909.58</c:v>
                </c:pt>
                <c:pt idx="17">
                  <c:v>7894.2999999999993</c:v>
                </c:pt>
                <c:pt idx="18">
                  <c:v>7840.1</c:v>
                </c:pt>
                <c:pt idx="19">
                  <c:v>7761.6</c:v>
                </c:pt>
                <c:pt idx="20">
                  <c:v>7421.4500000000007</c:v>
                </c:pt>
                <c:pt idx="21">
                  <c:v>7166.5999999999985</c:v>
                </c:pt>
                <c:pt idx="22">
                  <c:v>7215.32</c:v>
                </c:pt>
                <c:pt idx="23">
                  <c:v>7133.42</c:v>
                </c:pt>
                <c:pt idx="24">
                  <c:v>7192.55</c:v>
                </c:pt>
                <c:pt idx="25">
                  <c:v>7593.6200000000008</c:v>
                </c:pt>
                <c:pt idx="26">
                  <c:v>7821.32</c:v>
                </c:pt>
                <c:pt idx="27">
                  <c:v>7367.26</c:v>
                </c:pt>
                <c:pt idx="28">
                  <c:v>7700.4999999999991</c:v>
                </c:pt>
                <c:pt idx="29">
                  <c:v>8027.76</c:v>
                </c:pt>
                <c:pt idx="30">
                  <c:v>7925.88</c:v>
                </c:pt>
                <c:pt idx="31">
                  <c:v>8172.1399999999994</c:v>
                </c:pt>
                <c:pt idx="32">
                  <c:v>8243.48</c:v>
                </c:pt>
                <c:pt idx="33">
                  <c:v>8246.8900000000012</c:v>
                </c:pt>
                <c:pt idx="34">
                  <c:v>8545.2200000000012</c:v>
                </c:pt>
                <c:pt idx="35">
                  <c:v>9156.3799999999992</c:v>
                </c:pt>
                <c:pt idx="36">
                  <c:v>8744.65</c:v>
                </c:pt>
                <c:pt idx="37">
                  <c:v>8861.07</c:v>
                </c:pt>
                <c:pt idx="38">
                  <c:v>9550.14</c:v>
                </c:pt>
                <c:pt idx="39">
                  <c:v>9074.52</c:v>
                </c:pt>
                <c:pt idx="40">
                  <c:v>8870.32</c:v>
                </c:pt>
                <c:pt idx="41">
                  <c:v>8887.9</c:v>
                </c:pt>
                <c:pt idx="42">
                  <c:v>8830.869999999999</c:v>
                </c:pt>
                <c:pt idx="43">
                  <c:v>8840.68</c:v>
                </c:pt>
                <c:pt idx="44">
                  <c:v>8608.619999999999</c:v>
                </c:pt>
                <c:pt idx="45">
                  <c:v>8897.3499999999985</c:v>
                </c:pt>
                <c:pt idx="46">
                  <c:v>9271.67</c:v>
                </c:pt>
                <c:pt idx="47">
                  <c:v>9443.91</c:v>
                </c:pt>
                <c:pt idx="48">
                  <c:v>9234.08</c:v>
                </c:pt>
                <c:pt idx="49">
                  <c:v>9337.9500000000007</c:v>
                </c:pt>
                <c:pt idx="50">
                  <c:v>9499.66</c:v>
                </c:pt>
                <c:pt idx="51">
                  <c:v>8916.58</c:v>
                </c:pt>
                <c:pt idx="52">
                  <c:v>8885.9599999999991</c:v>
                </c:pt>
                <c:pt idx="53">
                  <c:v>8945.3499999999985</c:v>
                </c:pt>
                <c:pt idx="54">
                  <c:v>8780.7000000000007</c:v>
                </c:pt>
                <c:pt idx="55">
                  <c:v>8906.51</c:v>
                </c:pt>
                <c:pt idx="56">
                  <c:v>8740.91</c:v>
                </c:pt>
                <c:pt idx="57">
                  <c:v>8732.24</c:v>
                </c:pt>
                <c:pt idx="58">
                  <c:v>8988.1899999999987</c:v>
                </c:pt>
                <c:pt idx="59">
                  <c:v>9140.98</c:v>
                </c:pt>
                <c:pt idx="60">
                  <c:v>8934.0400000000009</c:v>
                </c:pt>
                <c:pt idx="61">
                  <c:v>9177.14</c:v>
                </c:pt>
                <c:pt idx="62">
                  <c:v>9177.36</c:v>
                </c:pt>
                <c:pt idx="63">
                  <c:v>8880.52</c:v>
                </c:pt>
                <c:pt idx="64">
                  <c:v>8683.4</c:v>
                </c:pt>
                <c:pt idx="65">
                  <c:v>8677.1899999999987</c:v>
                </c:pt>
                <c:pt idx="66">
                  <c:v>8830.31</c:v>
                </c:pt>
                <c:pt idx="67">
                  <c:v>8694.76</c:v>
                </c:pt>
                <c:pt idx="68">
                  <c:v>8736.2400000000016</c:v>
                </c:pt>
                <c:pt idx="69">
                  <c:v>8613.6</c:v>
                </c:pt>
                <c:pt idx="70">
                  <c:v>8772.9700000000012</c:v>
                </c:pt>
              </c:numCache>
            </c:numRef>
          </c:val>
          <c:extLst xmlns:c16r2="http://schemas.microsoft.com/office/drawing/2015/06/chart">
            <c:ext xmlns:c16="http://schemas.microsoft.com/office/drawing/2014/chart" uri="{C3380CC4-5D6E-409C-BE32-E72D297353CC}">
              <c16:uniqueId val="{00000000-6BB7-4083-884B-D880E358D793}"/>
            </c:ext>
          </c:extLst>
        </c:ser>
        <c:dLbls>
          <c:showLegendKey val="0"/>
          <c:showVal val="0"/>
          <c:showCatName val="0"/>
          <c:showSerName val="0"/>
          <c:showPercent val="0"/>
          <c:showBubbleSize val="0"/>
        </c:dLbls>
        <c:axId val="-1643494128"/>
        <c:axId val="-1643487600"/>
      </c:areaChart>
      <c:lineChart>
        <c:grouping val="standard"/>
        <c:varyColors val="0"/>
        <c:ser>
          <c:idx val="0"/>
          <c:order val="1"/>
          <c:tx>
            <c:strRef>
              <c:f>'[1_G_Sector_MonyFin-e.xlsx]Datos_Sector_MonyFin-ei'!$V$3</c:f>
              <c:strCache>
                <c:ptCount val="1"/>
                <c:pt idx="0">
                  <c:v>Cuasidinero</c:v>
                </c:pt>
              </c:strCache>
            </c:strRef>
          </c:tx>
          <c:spPr>
            <a:ln w="19050">
              <a:solidFill>
                <a:schemeClr val="tx2"/>
              </a:solidFill>
              <a:prstDash val="solid"/>
            </a:ln>
          </c:spPr>
          <c:marker>
            <c:symbol val="none"/>
          </c:marker>
          <c:cat>
            <c:multiLvlStrRef>
              <c:f>'[1_G_Sector_MonyFin-e.xlsx]Datos_Sector_MonyFin-ei'!$C$124:$D$194</c:f>
              <c:multiLvlStrCache>
                <c:ptCount val="7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pt idx="60">
                    <c:v>ene</c:v>
                  </c:pt>
                  <c:pt idx="61">
                    <c:v>feb</c:v>
                  </c:pt>
                  <c:pt idx="62">
                    <c:v>mar</c:v>
                  </c:pt>
                  <c:pt idx="63">
                    <c:v>abr</c:v>
                  </c:pt>
                  <c:pt idx="64">
                    <c:v>may</c:v>
                  </c:pt>
                  <c:pt idx="65">
                    <c:v>jun</c:v>
                  </c:pt>
                  <c:pt idx="66">
                    <c:v>Jul</c:v>
                  </c:pt>
                  <c:pt idx="67">
                    <c:v>Ago</c:v>
                  </c:pt>
                  <c:pt idx="68">
                    <c:v>Sep</c:v>
                  </c:pt>
                  <c:pt idx="69">
                    <c:v>Oct</c:v>
                  </c:pt>
                  <c:pt idx="70">
                    <c:v>Nov</c:v>
                  </c:pt>
                </c:lvl>
                <c:lvl>
                  <c:pt idx="0">
                    <c:v>2014</c:v>
                  </c:pt>
                  <c:pt idx="12">
                    <c:v>2015</c:v>
                  </c:pt>
                  <c:pt idx="24">
                    <c:v>2016</c:v>
                  </c:pt>
                  <c:pt idx="36">
                    <c:v>2017</c:v>
                  </c:pt>
                  <c:pt idx="48">
                    <c:v>2018</c:v>
                  </c:pt>
                  <c:pt idx="60">
                    <c:v>2019</c:v>
                  </c:pt>
                </c:lvl>
              </c:multiLvlStrCache>
            </c:multiLvlStrRef>
          </c:cat>
          <c:val>
            <c:numRef>
              <c:f>'[1_G_Sector_MonyFin-e.xlsx]Datos_Sector_MonyFin-ei'!$V$124:$V$194</c:f>
              <c:numCache>
                <c:formatCode>#,##0</c:formatCode>
                <c:ptCount val="71"/>
                <c:pt idx="0">
                  <c:v>13540.27</c:v>
                </c:pt>
                <c:pt idx="1">
                  <c:v>13677.249999999998</c:v>
                </c:pt>
                <c:pt idx="2">
                  <c:v>13622.680000000002</c:v>
                </c:pt>
                <c:pt idx="3">
                  <c:v>14002.48</c:v>
                </c:pt>
                <c:pt idx="4">
                  <c:v>14046.679999999998</c:v>
                </c:pt>
                <c:pt idx="5">
                  <c:v>14129.630000000001</c:v>
                </c:pt>
                <c:pt idx="6">
                  <c:v>14294.710000000003</c:v>
                </c:pt>
                <c:pt idx="7">
                  <c:v>14482.94</c:v>
                </c:pt>
                <c:pt idx="8">
                  <c:v>14425.32</c:v>
                </c:pt>
                <c:pt idx="9">
                  <c:v>14867.23</c:v>
                </c:pt>
                <c:pt idx="10">
                  <c:v>14866.9</c:v>
                </c:pt>
                <c:pt idx="11">
                  <c:v>15486.28</c:v>
                </c:pt>
                <c:pt idx="12">
                  <c:v>15153.7</c:v>
                </c:pt>
                <c:pt idx="13">
                  <c:v>15250.21</c:v>
                </c:pt>
                <c:pt idx="14">
                  <c:v>15226.89</c:v>
                </c:pt>
                <c:pt idx="15">
                  <c:v>15328.939999999999</c:v>
                </c:pt>
                <c:pt idx="16">
                  <c:v>15315.64</c:v>
                </c:pt>
                <c:pt idx="17">
                  <c:v>14960.019999999999</c:v>
                </c:pt>
                <c:pt idx="18">
                  <c:v>15068.22</c:v>
                </c:pt>
                <c:pt idx="19">
                  <c:v>14686.820000000002</c:v>
                </c:pt>
                <c:pt idx="20">
                  <c:v>14511.5</c:v>
                </c:pt>
                <c:pt idx="21">
                  <c:v>14595.31</c:v>
                </c:pt>
                <c:pt idx="22">
                  <c:v>14325.87</c:v>
                </c:pt>
                <c:pt idx="23">
                  <c:v>14567.170000000002</c:v>
                </c:pt>
                <c:pt idx="24">
                  <c:v>14878.630000000001</c:v>
                </c:pt>
                <c:pt idx="25">
                  <c:v>14644.87</c:v>
                </c:pt>
                <c:pt idx="26">
                  <c:v>14766.119999999999</c:v>
                </c:pt>
                <c:pt idx="27">
                  <c:v>14864.6</c:v>
                </c:pt>
                <c:pt idx="28">
                  <c:v>14671.529999999999</c:v>
                </c:pt>
                <c:pt idx="29">
                  <c:v>14908.099999999999</c:v>
                </c:pt>
                <c:pt idx="30">
                  <c:v>15024.13</c:v>
                </c:pt>
                <c:pt idx="31">
                  <c:v>15282.6</c:v>
                </c:pt>
                <c:pt idx="32">
                  <c:v>15586.619999999999</c:v>
                </c:pt>
                <c:pt idx="33">
                  <c:v>15803.23</c:v>
                </c:pt>
                <c:pt idx="34">
                  <c:v>15763.13</c:v>
                </c:pt>
                <c:pt idx="35">
                  <c:v>16290.929999999998</c:v>
                </c:pt>
                <c:pt idx="36">
                  <c:v>16030.400000000001</c:v>
                </c:pt>
                <c:pt idx="37">
                  <c:v>16290.630000000003</c:v>
                </c:pt>
                <c:pt idx="38">
                  <c:v>16349.41</c:v>
                </c:pt>
                <c:pt idx="39">
                  <c:v>16493.730000000003</c:v>
                </c:pt>
                <c:pt idx="40">
                  <c:v>16294.920000000002</c:v>
                </c:pt>
                <c:pt idx="41">
                  <c:v>17175.7</c:v>
                </c:pt>
                <c:pt idx="42">
                  <c:v>17028.66</c:v>
                </c:pt>
                <c:pt idx="43">
                  <c:v>17004.009999999998</c:v>
                </c:pt>
                <c:pt idx="44">
                  <c:v>17037.41</c:v>
                </c:pt>
                <c:pt idx="45">
                  <c:v>16998.230000000003</c:v>
                </c:pt>
                <c:pt idx="46">
                  <c:v>17036.599999999999</c:v>
                </c:pt>
                <c:pt idx="47">
                  <c:v>17838.64</c:v>
                </c:pt>
                <c:pt idx="48">
                  <c:v>17473</c:v>
                </c:pt>
                <c:pt idx="49">
                  <c:v>17660.919999999998</c:v>
                </c:pt>
                <c:pt idx="50">
                  <c:v>17981.89</c:v>
                </c:pt>
                <c:pt idx="51">
                  <c:v>18214.63</c:v>
                </c:pt>
                <c:pt idx="52">
                  <c:v>17943.86</c:v>
                </c:pt>
                <c:pt idx="53">
                  <c:v>18097.71</c:v>
                </c:pt>
                <c:pt idx="54">
                  <c:v>18130.330000000002</c:v>
                </c:pt>
                <c:pt idx="55">
                  <c:v>18079.490000000002</c:v>
                </c:pt>
                <c:pt idx="56">
                  <c:v>18257.23</c:v>
                </c:pt>
                <c:pt idx="57">
                  <c:v>18132.769999999997</c:v>
                </c:pt>
                <c:pt idx="58">
                  <c:v>18158.79</c:v>
                </c:pt>
                <c:pt idx="59">
                  <c:v>18800.019999999997</c:v>
                </c:pt>
                <c:pt idx="60">
                  <c:v>18562.620000000003</c:v>
                </c:pt>
                <c:pt idx="61">
                  <c:v>18732.620000000003</c:v>
                </c:pt>
                <c:pt idx="62">
                  <c:v>18889.91</c:v>
                </c:pt>
                <c:pt idx="63">
                  <c:v>19132.73</c:v>
                </c:pt>
                <c:pt idx="64">
                  <c:v>19228.980000000003</c:v>
                </c:pt>
                <c:pt idx="65">
                  <c:v>19301.61</c:v>
                </c:pt>
                <c:pt idx="66">
                  <c:v>19421.79</c:v>
                </c:pt>
                <c:pt idx="67">
                  <c:v>19637.329999999998</c:v>
                </c:pt>
                <c:pt idx="68">
                  <c:v>19427.07</c:v>
                </c:pt>
                <c:pt idx="69">
                  <c:v>19689.990000000002</c:v>
                </c:pt>
                <c:pt idx="70">
                  <c:v>19710.599999999999</c:v>
                </c:pt>
              </c:numCache>
            </c:numRef>
          </c:val>
          <c:smooth val="1"/>
          <c:extLst xmlns:c16r2="http://schemas.microsoft.com/office/drawing/2015/06/chart">
            <c:ext xmlns:c16="http://schemas.microsoft.com/office/drawing/2014/chart" uri="{C3380CC4-5D6E-409C-BE32-E72D297353CC}">
              <c16:uniqueId val="{00000001-6BB7-4083-884B-D880E358D793}"/>
            </c:ext>
          </c:extLst>
        </c:ser>
        <c:dLbls>
          <c:showLegendKey val="0"/>
          <c:showVal val="0"/>
          <c:showCatName val="0"/>
          <c:showSerName val="0"/>
          <c:showPercent val="0"/>
          <c:showBubbleSize val="0"/>
        </c:dLbls>
        <c:marker val="1"/>
        <c:smooth val="0"/>
        <c:axId val="-1643494128"/>
        <c:axId val="-1643487600"/>
      </c:lineChart>
      <c:catAx>
        <c:axId val="-1643494128"/>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87600"/>
        <c:crosses val="autoZero"/>
        <c:auto val="0"/>
        <c:lblAlgn val="ctr"/>
        <c:lblOffset val="100"/>
        <c:tickLblSkip val="1"/>
        <c:tickMarkSkip val="1"/>
        <c:noMultiLvlLbl val="0"/>
      </c:catAx>
      <c:valAx>
        <c:axId val="-1643487600"/>
        <c:scaling>
          <c:orientation val="minMax"/>
        </c:scaling>
        <c:delete val="0"/>
        <c:axPos val="l"/>
        <c:numFmt formatCode="#,##0" sourceLinked="1"/>
        <c:majorTickMark val="none"/>
        <c:minorTickMark val="none"/>
        <c:tickLblPos val="nextTo"/>
        <c:spPr>
          <a:ln w="3175">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4128"/>
        <c:crosses val="autoZero"/>
        <c:crossBetween val="between"/>
      </c:valAx>
      <c:spPr>
        <a:noFill/>
        <a:ln w="25400">
          <a:noFill/>
        </a:ln>
      </c:spPr>
    </c:plotArea>
    <c:legend>
      <c:legendPos val="r"/>
      <c:legendEntry>
        <c:idx val="0"/>
        <c:txPr>
          <a:bodyPr/>
          <a:lstStyle/>
          <a:p>
            <a:pPr>
              <a:defRPr sz="700" b="0" i="0" u="none" strike="noStrike" baseline="0">
                <a:solidFill>
                  <a:srgbClr val="000000"/>
                </a:solidFill>
                <a:latin typeface="+mn-lt"/>
                <a:ea typeface="Arial"/>
                <a:cs typeface="Arial"/>
              </a:defRPr>
            </a:pPr>
            <a:endParaRPr lang="es-EC"/>
          </a:p>
        </c:txPr>
      </c:legendEntry>
      <c:legendEntry>
        <c:idx val="1"/>
        <c:txPr>
          <a:bodyPr/>
          <a:lstStyle/>
          <a:p>
            <a:pPr>
              <a:defRPr sz="700" b="0" i="0" u="none" strike="noStrike" baseline="0">
                <a:solidFill>
                  <a:srgbClr val="000000"/>
                </a:solidFill>
                <a:latin typeface="+mn-lt"/>
                <a:ea typeface="Arial"/>
                <a:cs typeface="Arial"/>
              </a:defRPr>
            </a:pPr>
            <a:endParaRPr lang="es-EC"/>
          </a:p>
        </c:txPr>
      </c:legendEntry>
      <c:layout>
        <c:manualLayout>
          <c:xMode val="edge"/>
          <c:yMode val="edge"/>
          <c:x val="0.10149750127938391"/>
          <c:y val="0.93532382931622948"/>
          <c:w val="0.81530848269524969"/>
          <c:h val="5.9701691954843442E-2"/>
        </c:manualLayout>
      </c:layout>
      <c:overlay val="0"/>
      <c:spPr>
        <a:noFill/>
        <a:ln w="25400">
          <a:noFill/>
        </a:ln>
      </c:spPr>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w="9525">
      <a:solidFill>
        <a:sysClr val="windowText" lastClr="000000"/>
      </a:solidFill>
      <a:prstDash val="solid"/>
    </a:ln>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Arial"/>
                <a:cs typeface="Arial"/>
              </a:rPr>
              <a:t>SITUACIÓN FINANCIERA DEL GOBIERNO CENTRAL </a:t>
            </a: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Arial"/>
                <a:cs typeface="Arial"/>
              </a:rPr>
              <a:t>Base Caja</a:t>
            </a:r>
          </a:p>
        </c:rich>
      </c:tx>
      <c:layout/>
      <c:overlay val="0"/>
      <c:spPr>
        <a:noFill/>
        <a:ln w="25400">
          <a:noFill/>
        </a:ln>
      </c:spPr>
    </c:title>
    <c:autoTitleDeleted val="0"/>
    <c:plotArea>
      <c:layout>
        <c:manualLayout>
          <c:layoutTarget val="inner"/>
          <c:xMode val="edge"/>
          <c:yMode val="edge"/>
          <c:x val="0.12471682946435129"/>
          <c:y val="0.13375796178343949"/>
          <c:w val="0.84127170420498565"/>
          <c:h val="0.58207916906279356"/>
        </c:manualLayout>
      </c:layout>
      <c:areaChart>
        <c:grouping val="standard"/>
        <c:varyColors val="0"/>
        <c:ser>
          <c:idx val="1"/>
          <c:order val="0"/>
          <c:tx>
            <c:strRef>
              <c:f>'[2_G_Finanzas_Publicas-e.xlsx]Datos_Finanzas_Publicas-ei'!$F$2</c:f>
              <c:strCache>
                <c:ptCount val="1"/>
                <c:pt idx="0">
                  <c:v>Egresos totales</c:v>
                </c:pt>
              </c:strCache>
            </c:strRef>
          </c:tx>
          <c:spPr>
            <a:solidFill>
              <a:schemeClr val="accent5">
                <a:lumMod val="75000"/>
              </a:schemeClr>
            </a:solidFill>
            <a:ln w="0">
              <a:solidFill>
                <a:srgbClr val="000000"/>
              </a:solidFill>
              <a:prstDash val="solid"/>
            </a:ln>
          </c:spPr>
          <c:cat>
            <c:multiLvlStrRef>
              <c:f>'[2_G_Finanzas_Publicas-e.xlsx]Datos_Finanzas_Publicas-ei'!$C$159:$D$192</c:f>
              <c:multiLvlStrCache>
                <c:ptCount val="34"/>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lvl>
                <c:lvl>
                  <c:pt idx="0">
                    <c:v>2017</c:v>
                  </c:pt>
                  <c:pt idx="12">
                    <c:v>2018</c:v>
                  </c:pt>
                  <c:pt idx="24">
                    <c:v>2019</c:v>
                  </c:pt>
                </c:lvl>
              </c:multiLvlStrCache>
            </c:multiLvlStrRef>
          </c:cat>
          <c:val>
            <c:numRef>
              <c:f>'[2_G_Finanzas_Publicas-e.xlsx]Datos_Finanzas_Publicas-ei'!$F$159:$F$192</c:f>
              <c:numCache>
                <c:formatCode>#,##0.00</c:formatCode>
                <c:ptCount val="34"/>
                <c:pt idx="0">
                  <c:v>1395.86338744</c:v>
                </c:pt>
                <c:pt idx="1">
                  <c:v>1515.55682637</c:v>
                </c:pt>
                <c:pt idx="2">
                  <c:v>2252.4300252199992</c:v>
                </c:pt>
                <c:pt idx="3">
                  <c:v>2189.6726179299999</c:v>
                </c:pt>
                <c:pt idx="4">
                  <c:v>1579.5840010200002</c:v>
                </c:pt>
                <c:pt idx="5">
                  <c:v>1981.69390856</c:v>
                </c:pt>
                <c:pt idx="6">
                  <c:v>1498.0513591699998</c:v>
                </c:pt>
                <c:pt idx="7">
                  <c:v>1545.6763718700001</c:v>
                </c:pt>
                <c:pt idx="8">
                  <c:v>1542.62578029</c:v>
                </c:pt>
                <c:pt idx="9">
                  <c:v>2118.5199284099999</c:v>
                </c:pt>
                <c:pt idx="10">
                  <c:v>1996.9455796899999</c:v>
                </c:pt>
                <c:pt idx="11">
                  <c:v>3326.2989941400001</c:v>
                </c:pt>
                <c:pt idx="12">
                  <c:v>1145.4237569300001</c:v>
                </c:pt>
                <c:pt idx="13">
                  <c:v>1549.5260657699998</c:v>
                </c:pt>
                <c:pt idx="14">
                  <c:v>1879.2844537600006</c:v>
                </c:pt>
                <c:pt idx="15">
                  <c:v>1706.09678936</c:v>
                </c:pt>
                <c:pt idx="16">
                  <c:v>1607.3740905699997</c:v>
                </c:pt>
                <c:pt idx="17">
                  <c:v>1870.43033386</c:v>
                </c:pt>
                <c:pt idx="18">
                  <c:v>1780.1805310599998</c:v>
                </c:pt>
                <c:pt idx="19">
                  <c:v>1801.4146512699999</c:v>
                </c:pt>
                <c:pt idx="20">
                  <c:v>1998.1257855599999</c:v>
                </c:pt>
                <c:pt idx="21">
                  <c:v>1596.2010150800002</c:v>
                </c:pt>
                <c:pt idx="22">
                  <c:v>1706.36657197</c:v>
                </c:pt>
                <c:pt idx="23">
                  <c:v>3252.7188741099994</c:v>
                </c:pt>
                <c:pt idx="24">
                  <c:v>1059.9309951199998</c:v>
                </c:pt>
                <c:pt idx="25">
                  <c:v>1623.2820097300003</c:v>
                </c:pt>
                <c:pt idx="26">
                  <c:v>1189.2211168199999</c:v>
                </c:pt>
                <c:pt idx="27">
                  <c:v>1995.4840903700001</c:v>
                </c:pt>
                <c:pt idx="28">
                  <c:v>2072.9568054199999</c:v>
                </c:pt>
                <c:pt idx="29">
                  <c:v>1938.3327123399999</c:v>
                </c:pt>
                <c:pt idx="30">
                  <c:v>2150.5885576699998</c:v>
                </c:pt>
                <c:pt idx="31">
                  <c:v>1711.8396449200002</c:v>
                </c:pt>
                <c:pt idx="32">
                  <c:v>1384.05790813</c:v>
                </c:pt>
                <c:pt idx="33">
                  <c:v>2155.8700821400002</c:v>
                </c:pt>
              </c:numCache>
            </c:numRef>
          </c:val>
          <c:extLst xmlns:c16r2="http://schemas.microsoft.com/office/drawing/2015/06/chart">
            <c:ext xmlns:c16="http://schemas.microsoft.com/office/drawing/2014/chart" uri="{C3380CC4-5D6E-409C-BE32-E72D297353CC}">
              <c16:uniqueId val="{00000000-DA31-425A-8BFB-A3CED4DB43C6}"/>
            </c:ext>
          </c:extLst>
        </c:ser>
        <c:ser>
          <c:idx val="0"/>
          <c:order val="1"/>
          <c:tx>
            <c:strRef>
              <c:f>'[2_G_Finanzas_Publicas-e.xlsx]Datos_Finanzas_Publicas-ei'!$E$2</c:f>
              <c:strCache>
                <c:ptCount val="1"/>
                <c:pt idx="0">
                  <c:v>Ingresos totales</c:v>
                </c:pt>
              </c:strCache>
            </c:strRef>
          </c:tx>
          <c:spPr>
            <a:solidFill>
              <a:srgbClr val="4BACC6">
                <a:lumMod val="40000"/>
                <a:lumOff val="60000"/>
                <a:alpha val="63000"/>
              </a:srgbClr>
            </a:solidFill>
            <a:ln w="3175">
              <a:solidFill>
                <a:srgbClr val="000000"/>
              </a:solidFill>
              <a:prstDash val="solid"/>
            </a:ln>
          </c:spPr>
          <c:cat>
            <c:multiLvlStrRef>
              <c:f>'[2_G_Finanzas_Publicas-e.xlsx]Datos_Finanzas_Publicas-ei'!$C$159:$D$192</c:f>
              <c:multiLvlStrCache>
                <c:ptCount val="34"/>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lvl>
                <c:lvl>
                  <c:pt idx="0">
                    <c:v>2017</c:v>
                  </c:pt>
                  <c:pt idx="12">
                    <c:v>2018</c:v>
                  </c:pt>
                  <c:pt idx="24">
                    <c:v>2019</c:v>
                  </c:pt>
                </c:lvl>
              </c:multiLvlStrCache>
            </c:multiLvlStrRef>
          </c:cat>
          <c:val>
            <c:numRef>
              <c:f>'[2_G_Finanzas_Publicas-e.xlsx]Datos_Finanzas_Publicas-ei'!$E$159:$E$192</c:f>
              <c:numCache>
                <c:formatCode>#,##0.00</c:formatCode>
                <c:ptCount val="34"/>
                <c:pt idx="0">
                  <c:v>1527.8648990500001</c:v>
                </c:pt>
                <c:pt idx="1">
                  <c:v>1125.3268883499998</c:v>
                </c:pt>
                <c:pt idx="2">
                  <c:v>1774.3272740599998</c:v>
                </c:pt>
                <c:pt idx="3">
                  <c:v>1529.0025988199998</c:v>
                </c:pt>
                <c:pt idx="4">
                  <c:v>1582.8912454599999</c:v>
                </c:pt>
                <c:pt idx="5">
                  <c:v>1335.6703855600001</c:v>
                </c:pt>
                <c:pt idx="6">
                  <c:v>1299.7696130299998</c:v>
                </c:pt>
                <c:pt idx="7">
                  <c:v>1585.83332713</c:v>
                </c:pt>
                <c:pt idx="8">
                  <c:v>1203.0839600299998</c:v>
                </c:pt>
                <c:pt idx="9">
                  <c:v>1570.22297407</c:v>
                </c:pt>
                <c:pt idx="10">
                  <c:v>1336.7604123199999</c:v>
                </c:pt>
                <c:pt idx="11">
                  <c:v>1455.3552020300003</c:v>
                </c:pt>
                <c:pt idx="12">
                  <c:v>1496.7375896200003</c:v>
                </c:pt>
                <c:pt idx="13">
                  <c:v>1178.2358805700001</c:v>
                </c:pt>
                <c:pt idx="14">
                  <c:v>1469.2197708299998</c:v>
                </c:pt>
                <c:pt idx="15">
                  <c:v>1903.3716246199997</c:v>
                </c:pt>
                <c:pt idx="16">
                  <c:v>2152.9058193000001</c:v>
                </c:pt>
                <c:pt idx="17">
                  <c:v>1256.0244851000002</c:v>
                </c:pt>
                <c:pt idx="18">
                  <c:v>1651.8458422599999</c:v>
                </c:pt>
                <c:pt idx="19">
                  <c:v>1506.9294509400002</c:v>
                </c:pt>
                <c:pt idx="20">
                  <c:v>1531.2120145599999</c:v>
                </c:pt>
                <c:pt idx="21">
                  <c:v>1536.9347836899997</c:v>
                </c:pt>
                <c:pt idx="22">
                  <c:v>1400.4082768400001</c:v>
                </c:pt>
                <c:pt idx="23">
                  <c:v>2160.0480478100003</c:v>
                </c:pt>
                <c:pt idx="24">
                  <c:v>1728.5088229199998</c:v>
                </c:pt>
                <c:pt idx="25">
                  <c:v>1142.83973696</c:v>
                </c:pt>
                <c:pt idx="26">
                  <c:v>1305.3849290200001</c:v>
                </c:pt>
                <c:pt idx="27">
                  <c:v>2053.4314045100004</c:v>
                </c:pt>
                <c:pt idx="28">
                  <c:v>1748.8543867200003</c:v>
                </c:pt>
                <c:pt idx="29">
                  <c:v>1363.3373249199997</c:v>
                </c:pt>
                <c:pt idx="30">
                  <c:v>1524.9389625199999</c:v>
                </c:pt>
                <c:pt idx="31">
                  <c:v>1557.61224294</c:v>
                </c:pt>
                <c:pt idx="32">
                  <c:v>1488.7198355800001</c:v>
                </c:pt>
                <c:pt idx="33">
                  <c:v>1885.8735681499998</c:v>
                </c:pt>
              </c:numCache>
            </c:numRef>
          </c:val>
          <c:extLst xmlns:c16r2="http://schemas.microsoft.com/office/drawing/2015/06/chart">
            <c:ext xmlns:c16="http://schemas.microsoft.com/office/drawing/2014/chart" uri="{C3380CC4-5D6E-409C-BE32-E72D297353CC}">
              <c16:uniqueId val="{00000001-DA31-425A-8BFB-A3CED4DB43C6}"/>
            </c:ext>
          </c:extLst>
        </c:ser>
        <c:dLbls>
          <c:showLegendKey val="0"/>
          <c:showVal val="0"/>
          <c:showCatName val="0"/>
          <c:showSerName val="0"/>
          <c:showPercent val="0"/>
          <c:showBubbleSize val="0"/>
        </c:dLbls>
        <c:axId val="-1643488688"/>
        <c:axId val="-1643484880"/>
      </c:areaChart>
      <c:barChart>
        <c:barDir val="col"/>
        <c:grouping val="clustered"/>
        <c:varyColors val="0"/>
        <c:ser>
          <c:idx val="2"/>
          <c:order val="2"/>
          <c:tx>
            <c:strRef>
              <c:f>'[2_G_Finanzas_Publicas-e.xlsx]Datos_Finanzas_Publicas-ei'!$G$2</c:f>
              <c:strCache>
                <c:ptCount val="1"/>
                <c:pt idx="0">
                  <c:v>Déficit o Superávit global</c:v>
                </c:pt>
              </c:strCache>
            </c:strRef>
          </c:tx>
          <c:spPr>
            <a:solidFill>
              <a:schemeClr val="bg1"/>
            </a:solidFill>
            <a:ln w="15875">
              <a:solidFill>
                <a:srgbClr val="C00000"/>
              </a:solidFill>
              <a:prstDash val="solid"/>
            </a:ln>
          </c:spPr>
          <c:invertIfNegative val="0"/>
          <c:cat>
            <c:multiLvlStrRef>
              <c:f>'[2_G_Finanzas_Publicas-e.xlsx]Datos_Finanzas_Publicas-ei'!$C$159:$D$189</c:f>
              <c:multiLvlStrCache>
                <c:ptCount val="31"/>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lvl>
                <c:lvl>
                  <c:pt idx="0">
                    <c:v>2017</c:v>
                  </c:pt>
                  <c:pt idx="12">
                    <c:v>2018</c:v>
                  </c:pt>
                  <c:pt idx="24">
                    <c:v>2019</c:v>
                  </c:pt>
                </c:lvl>
              </c:multiLvlStrCache>
            </c:multiLvlStrRef>
          </c:cat>
          <c:val>
            <c:numRef>
              <c:f>'[2_G_Finanzas_Publicas-e.xlsx]Datos_Finanzas_Publicas-ei'!$G$159:$G$192</c:f>
              <c:numCache>
                <c:formatCode>#,##0.00</c:formatCode>
                <c:ptCount val="34"/>
                <c:pt idx="0">
                  <c:v>132.00151161000008</c:v>
                </c:pt>
                <c:pt idx="1">
                  <c:v>-390.22993802000019</c:v>
                </c:pt>
                <c:pt idx="2">
                  <c:v>-478.10275115999934</c:v>
                </c:pt>
                <c:pt idx="3">
                  <c:v>-660.67001911000011</c:v>
                </c:pt>
                <c:pt idx="4">
                  <c:v>3.3072444399997494</c:v>
                </c:pt>
                <c:pt idx="5">
                  <c:v>-646.02352299999984</c:v>
                </c:pt>
                <c:pt idx="6">
                  <c:v>-198.28174614</c:v>
                </c:pt>
                <c:pt idx="7">
                  <c:v>40.156955259999904</c:v>
                </c:pt>
                <c:pt idx="8">
                  <c:v>-339.54182026000012</c:v>
                </c:pt>
                <c:pt idx="9">
                  <c:v>-548.29695433999996</c:v>
                </c:pt>
                <c:pt idx="10">
                  <c:v>-660.18516737000004</c:v>
                </c:pt>
                <c:pt idx="11">
                  <c:v>-1870.9437921099998</c:v>
                </c:pt>
                <c:pt idx="12">
                  <c:v>351.31383269000025</c:v>
                </c:pt>
                <c:pt idx="13">
                  <c:v>-371.29018519999977</c:v>
                </c:pt>
                <c:pt idx="14">
                  <c:v>-410.0646829300008</c:v>
                </c:pt>
                <c:pt idx="15">
                  <c:v>197.27483525999969</c:v>
                </c:pt>
                <c:pt idx="16">
                  <c:v>545.5317287300004</c:v>
                </c:pt>
                <c:pt idx="17">
                  <c:v>-614.4058487599998</c:v>
                </c:pt>
                <c:pt idx="18">
                  <c:v>-128.33468879999987</c:v>
                </c:pt>
                <c:pt idx="19">
                  <c:v>-294.48520032999977</c:v>
                </c:pt>
                <c:pt idx="20">
                  <c:v>-466.913771</c:v>
                </c:pt>
                <c:pt idx="21">
                  <c:v>-59.266231390000485</c:v>
                </c:pt>
                <c:pt idx="22">
                  <c:v>-305.9582951299999</c:v>
                </c:pt>
                <c:pt idx="23">
                  <c:v>-1092.6708262999991</c:v>
                </c:pt>
                <c:pt idx="24">
                  <c:v>668.57782780000002</c:v>
                </c:pt>
                <c:pt idx="25">
                  <c:v>-480.44227277000027</c:v>
                </c:pt>
                <c:pt idx="26">
                  <c:v>116.16381220000017</c:v>
                </c:pt>
                <c:pt idx="27">
                  <c:v>57.947314140000344</c:v>
                </c:pt>
                <c:pt idx="28">
                  <c:v>-324.10241869999959</c:v>
                </c:pt>
                <c:pt idx="29">
                  <c:v>-574.99538742000027</c:v>
                </c:pt>
                <c:pt idx="30">
                  <c:v>-625.64959514999987</c:v>
                </c:pt>
                <c:pt idx="31">
                  <c:v>-154.2274019800002</c:v>
                </c:pt>
                <c:pt idx="32">
                  <c:v>104.66192745000012</c:v>
                </c:pt>
                <c:pt idx="33">
                  <c:v>-269.99651399000049</c:v>
                </c:pt>
              </c:numCache>
            </c:numRef>
          </c:val>
          <c:extLst xmlns:c16r2="http://schemas.microsoft.com/office/drawing/2015/06/chart">
            <c:ext xmlns:c16="http://schemas.microsoft.com/office/drawing/2014/chart" uri="{C3380CC4-5D6E-409C-BE32-E72D297353CC}">
              <c16:uniqueId val="{00000002-DA31-425A-8BFB-A3CED4DB43C6}"/>
            </c:ext>
          </c:extLst>
        </c:ser>
        <c:dLbls>
          <c:showLegendKey val="0"/>
          <c:showVal val="0"/>
          <c:showCatName val="0"/>
          <c:showSerName val="0"/>
          <c:showPercent val="0"/>
          <c:showBubbleSize val="0"/>
        </c:dLbls>
        <c:gapWidth val="150"/>
        <c:axId val="-1643488688"/>
        <c:axId val="-1643484880"/>
      </c:barChart>
      <c:catAx>
        <c:axId val="-1643488688"/>
        <c:scaling>
          <c:orientation val="minMax"/>
        </c:scaling>
        <c:delete val="0"/>
        <c:axPos val="b"/>
        <c:numFmt formatCode="mmm\-yy" sourceLinked="0"/>
        <c:majorTickMark val="none"/>
        <c:minorTickMark val="none"/>
        <c:tickLblPos val="low"/>
        <c:spPr>
          <a:ln w="3175">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84880"/>
        <c:crosses val="autoZero"/>
        <c:auto val="0"/>
        <c:lblAlgn val="ctr"/>
        <c:lblOffset val="100"/>
        <c:tickLblSkip val="1"/>
        <c:tickMarkSkip val="1"/>
        <c:noMultiLvlLbl val="0"/>
      </c:catAx>
      <c:valAx>
        <c:axId val="-1643484880"/>
        <c:scaling>
          <c:orientation val="minMax"/>
          <c:min val="-2000"/>
        </c:scaling>
        <c:delete val="0"/>
        <c:axPos val="l"/>
        <c:title>
          <c:tx>
            <c:rich>
              <a:bodyPr/>
              <a:lstStyle/>
              <a:p>
                <a:pPr>
                  <a:defRPr sz="600" b="0" i="0" u="none" strike="noStrike" baseline="0">
                    <a:solidFill>
                      <a:srgbClr val="000000"/>
                    </a:solidFill>
                    <a:latin typeface="Arial"/>
                    <a:ea typeface="Arial"/>
                    <a:cs typeface="Arial"/>
                  </a:defRPr>
                </a:pPr>
                <a:r>
                  <a:rPr lang="es-EC"/>
                  <a:t>Millones de USD</a:t>
                </a:r>
              </a:p>
            </c:rich>
          </c:tx>
          <c:layout/>
          <c:overlay val="0"/>
        </c:title>
        <c:numFmt formatCode="#,##0" sourceLinked="0"/>
        <c:majorTickMark val="none"/>
        <c:minorTickMark val="none"/>
        <c:tickLblPos val="nextTo"/>
        <c:spPr>
          <a:ln w="12700">
            <a:solidFill>
              <a:srgbClr val="000000"/>
            </a:solidFill>
            <a:prstDash val="solid"/>
          </a:ln>
        </c:spPr>
        <c:txPr>
          <a:bodyPr rot="0" vert="horz"/>
          <a:lstStyle/>
          <a:p>
            <a:pPr>
              <a:defRPr sz="600" b="0" i="0" u="none" strike="noStrike" baseline="0">
                <a:solidFill>
                  <a:srgbClr val="000000"/>
                </a:solidFill>
                <a:latin typeface="Arial"/>
                <a:ea typeface="Arial"/>
                <a:cs typeface="Arial"/>
              </a:defRPr>
            </a:pPr>
            <a:endParaRPr lang="es-EC"/>
          </a:p>
        </c:txPr>
        <c:crossAx val="-1643488688"/>
        <c:crosses val="autoZero"/>
        <c:crossBetween val="between"/>
        <c:majorUnit val="400"/>
      </c:valAx>
      <c:spPr>
        <a:noFill/>
        <a:ln w="25400">
          <a:noFill/>
        </a:ln>
      </c:spPr>
    </c:plotArea>
    <c:legend>
      <c:legendPos val="r"/>
      <c:layout>
        <c:manualLayout>
          <c:xMode val="edge"/>
          <c:yMode val="edge"/>
          <c:x val="0.19878603945371778"/>
          <c:y val="0.92857254533142852"/>
          <c:w val="0.69044006069803165"/>
          <c:h val="5.1724200137825423E-2"/>
        </c:manualLayout>
      </c:layout>
      <c:overlay val="0"/>
      <c:txPr>
        <a:bodyPr/>
        <a:lstStyle/>
        <a:p>
          <a:pPr>
            <a:defRPr sz="585" b="0" i="0" u="none" strike="noStrike" baseline="0">
              <a:solidFill>
                <a:srgbClr val="000000"/>
              </a:solidFill>
              <a:latin typeface="Arial"/>
              <a:ea typeface="Arial"/>
              <a:cs typeface="Arial"/>
            </a:defRPr>
          </a:pPr>
          <a:endParaRPr lang="es-EC"/>
        </a:p>
      </c:txPr>
    </c:legend>
    <c:plotVisOnly val="1"/>
    <c:dispBlanksAs val="gap"/>
    <c:showDLblsOverMax val="0"/>
  </c:chart>
  <c:spPr>
    <a:noFill/>
    <a:ln w="9525">
      <a:solidFill>
        <a:sysClr val="windowText" lastClr="000000"/>
      </a:solidFill>
      <a:prstDash val="solid"/>
    </a:ln>
    <a:effectLst/>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1" i="0" u="none" strike="noStrike" baseline="0">
                <a:solidFill>
                  <a:srgbClr val="000000"/>
                </a:solidFill>
                <a:latin typeface="Arial"/>
                <a:ea typeface="Arial"/>
                <a:cs typeface="Arial"/>
              </a:defRPr>
            </a:pPr>
            <a:r>
              <a:rPr lang="es-EC" sz="1000" b="1" i="0" u="none" strike="noStrike" baseline="0">
                <a:solidFill>
                  <a:srgbClr val="000000"/>
                </a:solidFill>
                <a:latin typeface="Arial"/>
                <a:cs typeface="Arial"/>
              </a:rPr>
              <a:t>INGRESOS DEL GOBIERNO CENTRAL </a:t>
            </a:r>
          </a:p>
          <a:p>
            <a:pPr>
              <a:defRPr sz="600" b="1" i="0" u="none" strike="noStrike" baseline="0">
                <a:solidFill>
                  <a:srgbClr val="000000"/>
                </a:solidFill>
                <a:latin typeface="Arial"/>
                <a:ea typeface="Arial"/>
                <a:cs typeface="Arial"/>
              </a:defRPr>
            </a:pPr>
            <a:r>
              <a:rPr lang="es-EC" sz="800" b="0" i="1" u="none" strike="noStrike" baseline="0">
                <a:solidFill>
                  <a:srgbClr val="000000"/>
                </a:solidFill>
                <a:latin typeface="Arial"/>
                <a:cs typeface="Arial"/>
              </a:rPr>
              <a:t>Base Caja</a:t>
            </a:r>
          </a:p>
        </c:rich>
      </c:tx>
      <c:layout>
        <c:manualLayout>
          <c:xMode val="edge"/>
          <c:yMode val="edge"/>
          <c:x val="0.261964599466389"/>
          <c:y val="2.2201873328134791E-2"/>
        </c:manualLayout>
      </c:layout>
      <c:overlay val="0"/>
      <c:spPr>
        <a:noFill/>
        <a:ln w="25400">
          <a:noFill/>
        </a:ln>
      </c:spPr>
    </c:title>
    <c:autoTitleDeleted val="0"/>
    <c:plotArea>
      <c:layout>
        <c:manualLayout>
          <c:layoutTarget val="inner"/>
          <c:xMode val="edge"/>
          <c:yMode val="edge"/>
          <c:x val="0.11697260806314513"/>
          <c:y val="0.12460083335543352"/>
          <c:w val="0.85091838414562448"/>
          <c:h val="0.61341948728829065"/>
        </c:manualLayout>
      </c:layout>
      <c:barChart>
        <c:barDir val="col"/>
        <c:grouping val="stacked"/>
        <c:varyColors val="0"/>
        <c:ser>
          <c:idx val="0"/>
          <c:order val="0"/>
          <c:tx>
            <c:strRef>
              <c:f>'[2_G_Finanzas_Publicas-e.xlsx]Datos_Finanzas_Publicas-ei'!$H$2</c:f>
              <c:strCache>
                <c:ptCount val="1"/>
                <c:pt idx="0">
                  <c:v>Ingresos petroleros</c:v>
                </c:pt>
              </c:strCache>
            </c:strRef>
          </c:tx>
          <c:spPr>
            <a:solidFill>
              <a:schemeClr val="accent5">
                <a:lumMod val="40000"/>
                <a:lumOff val="60000"/>
              </a:schemeClr>
            </a:solidFill>
            <a:ln w="6350">
              <a:solidFill>
                <a:srgbClr val="808000"/>
              </a:solidFill>
              <a:prstDash val="solid"/>
            </a:ln>
          </c:spPr>
          <c:invertIfNegative val="0"/>
          <c:cat>
            <c:multiLvlStrRef>
              <c:f>'[2_G_Finanzas_Publicas-e.xlsx]Datos_Finanzas_Publicas-ei'!$C$159:$D$192</c:f>
              <c:multiLvlStrCache>
                <c:ptCount val="34"/>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lvl>
                <c:lvl>
                  <c:pt idx="0">
                    <c:v>2017</c:v>
                  </c:pt>
                  <c:pt idx="12">
                    <c:v>2018</c:v>
                  </c:pt>
                  <c:pt idx="24">
                    <c:v>2019</c:v>
                  </c:pt>
                </c:lvl>
              </c:multiLvlStrCache>
            </c:multiLvlStrRef>
          </c:cat>
          <c:val>
            <c:numRef>
              <c:f>'[2_G_Finanzas_Publicas-e.xlsx]Datos_Finanzas_Publicas-ei'!$H$159:$H$192</c:f>
              <c:numCache>
                <c:formatCode>#,##0.00</c:formatCode>
                <c:ptCount val="34"/>
                <c:pt idx="0">
                  <c:v>92.059923889999993</c:v>
                </c:pt>
                <c:pt idx="1">
                  <c:v>144.91588390000001</c:v>
                </c:pt>
                <c:pt idx="2">
                  <c:v>218.89689568000003</c:v>
                </c:pt>
                <c:pt idx="3">
                  <c:v>133.31287594000003</c:v>
                </c:pt>
                <c:pt idx="4">
                  <c:v>162.71124498</c:v>
                </c:pt>
                <c:pt idx="5">
                  <c:v>117.56335550000001</c:v>
                </c:pt>
                <c:pt idx="6">
                  <c:v>58.67585777</c:v>
                </c:pt>
                <c:pt idx="7">
                  <c:v>243.91089616000002</c:v>
                </c:pt>
                <c:pt idx="8">
                  <c:v>110.97508001</c:v>
                </c:pt>
                <c:pt idx="9">
                  <c:v>193.12700172000001</c:v>
                </c:pt>
                <c:pt idx="10">
                  <c:v>92.912970359999989</c:v>
                </c:pt>
                <c:pt idx="11">
                  <c:v>185.78406674999999</c:v>
                </c:pt>
                <c:pt idx="12">
                  <c:v>131.41048993000001</c:v>
                </c:pt>
                <c:pt idx="13">
                  <c:v>47.052455179999995</c:v>
                </c:pt>
                <c:pt idx="14">
                  <c:v>194.95546003000001</c:v>
                </c:pt>
                <c:pt idx="15">
                  <c:v>106.65856848999999</c:v>
                </c:pt>
                <c:pt idx="16">
                  <c:v>385.19582342000007</c:v>
                </c:pt>
                <c:pt idx="17">
                  <c:v>165.83058425999999</c:v>
                </c:pt>
                <c:pt idx="18">
                  <c:v>265.70768035999998</c:v>
                </c:pt>
                <c:pt idx="19">
                  <c:v>181.08078802</c:v>
                </c:pt>
                <c:pt idx="20">
                  <c:v>271.91646349000001</c:v>
                </c:pt>
                <c:pt idx="21">
                  <c:v>108.73254708</c:v>
                </c:pt>
                <c:pt idx="22">
                  <c:v>110.82151133000001</c:v>
                </c:pt>
                <c:pt idx="23">
                  <c:v>239.12279438999997</c:v>
                </c:pt>
                <c:pt idx="24">
                  <c:v>124.98642056999999</c:v>
                </c:pt>
                <c:pt idx="25">
                  <c:v>157.14319796000001</c:v>
                </c:pt>
                <c:pt idx="26">
                  <c:v>107.27668168000001</c:v>
                </c:pt>
                <c:pt idx="27">
                  <c:v>178.11419251000001</c:v>
                </c:pt>
                <c:pt idx="28">
                  <c:v>211.76091503000001</c:v>
                </c:pt>
                <c:pt idx="29">
                  <c:v>164.90567533000001</c:v>
                </c:pt>
                <c:pt idx="30">
                  <c:v>167.01443105999999</c:v>
                </c:pt>
                <c:pt idx="31">
                  <c:v>261.03514688000001</c:v>
                </c:pt>
                <c:pt idx="32">
                  <c:v>290.29510249000003</c:v>
                </c:pt>
                <c:pt idx="33">
                  <c:v>262.68350347000001</c:v>
                </c:pt>
              </c:numCache>
            </c:numRef>
          </c:val>
          <c:extLst xmlns:c16r2="http://schemas.microsoft.com/office/drawing/2015/06/chart">
            <c:ext xmlns:c16="http://schemas.microsoft.com/office/drawing/2014/chart" uri="{C3380CC4-5D6E-409C-BE32-E72D297353CC}">
              <c16:uniqueId val="{00000000-2A9A-4761-B7FA-226B3ADDCF92}"/>
            </c:ext>
          </c:extLst>
        </c:ser>
        <c:ser>
          <c:idx val="1"/>
          <c:order val="1"/>
          <c:tx>
            <c:strRef>
              <c:f>'[2_G_Finanzas_Publicas-e.xlsx]Datos_Finanzas_Publicas-ei'!$I$2</c:f>
              <c:strCache>
                <c:ptCount val="1"/>
                <c:pt idx="0">
                  <c:v>Ingresos no petroleros</c:v>
                </c:pt>
              </c:strCache>
            </c:strRef>
          </c:tx>
          <c:spPr>
            <a:solidFill>
              <a:schemeClr val="accent5">
                <a:lumMod val="75000"/>
              </a:schemeClr>
            </a:solidFill>
            <a:ln w="3175">
              <a:solidFill>
                <a:srgbClr val="000080"/>
              </a:solidFill>
              <a:prstDash val="solid"/>
            </a:ln>
          </c:spPr>
          <c:invertIfNegative val="0"/>
          <c:cat>
            <c:multiLvlStrRef>
              <c:f>'[2_G_Finanzas_Publicas-e.xlsx]Datos_Finanzas_Publicas-ei'!$C$159:$D$192</c:f>
              <c:multiLvlStrCache>
                <c:ptCount val="34"/>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lvl>
                <c:lvl>
                  <c:pt idx="0">
                    <c:v>2017</c:v>
                  </c:pt>
                  <c:pt idx="12">
                    <c:v>2018</c:v>
                  </c:pt>
                  <c:pt idx="24">
                    <c:v>2019</c:v>
                  </c:pt>
                </c:lvl>
              </c:multiLvlStrCache>
            </c:multiLvlStrRef>
          </c:cat>
          <c:val>
            <c:numRef>
              <c:f>'[2_G_Finanzas_Publicas-e.xlsx]Datos_Finanzas_Publicas-ei'!$I$159:$I$192</c:f>
              <c:numCache>
                <c:formatCode>#,##0.00</c:formatCode>
                <c:ptCount val="34"/>
                <c:pt idx="0">
                  <c:v>1435.8049751600001</c:v>
                </c:pt>
                <c:pt idx="1">
                  <c:v>980.41100444999972</c:v>
                </c:pt>
                <c:pt idx="2">
                  <c:v>1555.4303783799999</c:v>
                </c:pt>
                <c:pt idx="3">
                  <c:v>1395.6897228799999</c:v>
                </c:pt>
                <c:pt idx="4">
                  <c:v>1420.18000048</c:v>
                </c:pt>
                <c:pt idx="5">
                  <c:v>1218.1070300600004</c:v>
                </c:pt>
                <c:pt idx="6">
                  <c:v>1241.0937552599999</c:v>
                </c:pt>
                <c:pt idx="7">
                  <c:v>1341.9224309700001</c:v>
                </c:pt>
                <c:pt idx="8">
                  <c:v>1092.1088800199996</c:v>
                </c:pt>
                <c:pt idx="9">
                  <c:v>1377.09597235</c:v>
                </c:pt>
                <c:pt idx="10">
                  <c:v>1243.84744196</c:v>
                </c:pt>
                <c:pt idx="11">
                  <c:v>1269.5711352800004</c:v>
                </c:pt>
                <c:pt idx="12">
                  <c:v>1365.3270996900001</c:v>
                </c:pt>
                <c:pt idx="13">
                  <c:v>1131.1834253900001</c:v>
                </c:pt>
                <c:pt idx="14">
                  <c:v>1274.2643108</c:v>
                </c:pt>
                <c:pt idx="15">
                  <c:v>1796.7130561299996</c:v>
                </c:pt>
                <c:pt idx="16">
                  <c:v>1767.7099958800002</c:v>
                </c:pt>
                <c:pt idx="17">
                  <c:v>1090.1939008400002</c:v>
                </c:pt>
                <c:pt idx="18">
                  <c:v>1386.1381618999999</c:v>
                </c:pt>
                <c:pt idx="19">
                  <c:v>1325.8486629200002</c:v>
                </c:pt>
                <c:pt idx="20">
                  <c:v>1259.2955510699999</c:v>
                </c:pt>
                <c:pt idx="21">
                  <c:v>1428.2022366099998</c:v>
                </c:pt>
                <c:pt idx="22">
                  <c:v>1289.5867655100001</c:v>
                </c:pt>
                <c:pt idx="23">
                  <c:v>1920.9252534200004</c:v>
                </c:pt>
                <c:pt idx="24">
                  <c:v>1603.5224023499995</c:v>
                </c:pt>
                <c:pt idx="25">
                  <c:v>985.69653900000003</c:v>
                </c:pt>
                <c:pt idx="26">
                  <c:v>1198.1082473400004</c:v>
                </c:pt>
                <c:pt idx="27">
                  <c:v>1875.3172120000002</c:v>
                </c:pt>
                <c:pt idx="28">
                  <c:v>1537.0934716900006</c:v>
                </c:pt>
                <c:pt idx="29">
                  <c:v>1198.4316495899998</c:v>
                </c:pt>
                <c:pt idx="30">
                  <c:v>1357.92453146</c:v>
                </c:pt>
                <c:pt idx="31">
                  <c:v>1296.5770960600003</c:v>
                </c:pt>
                <c:pt idx="32">
                  <c:v>1198.42473309</c:v>
                </c:pt>
                <c:pt idx="33">
                  <c:v>1623.19006468</c:v>
                </c:pt>
              </c:numCache>
            </c:numRef>
          </c:val>
          <c:extLst xmlns:c16r2="http://schemas.microsoft.com/office/drawing/2015/06/chart">
            <c:ext xmlns:c16="http://schemas.microsoft.com/office/drawing/2014/chart" uri="{C3380CC4-5D6E-409C-BE32-E72D297353CC}">
              <c16:uniqueId val="{00000001-2A9A-4761-B7FA-226B3ADDCF92}"/>
            </c:ext>
          </c:extLst>
        </c:ser>
        <c:dLbls>
          <c:showLegendKey val="0"/>
          <c:showVal val="0"/>
          <c:showCatName val="0"/>
          <c:showSerName val="0"/>
          <c:showPercent val="0"/>
          <c:showBubbleSize val="0"/>
        </c:dLbls>
        <c:gapWidth val="150"/>
        <c:overlap val="100"/>
        <c:axId val="-1643500112"/>
        <c:axId val="-1643492496"/>
      </c:barChart>
      <c:catAx>
        <c:axId val="-1643500112"/>
        <c:scaling>
          <c:orientation val="minMax"/>
        </c:scaling>
        <c:delete val="0"/>
        <c:axPos val="b"/>
        <c:numFmt formatCode="General" sourceLinked="1"/>
        <c:majorTickMark val="out"/>
        <c:minorTickMark val="none"/>
        <c:tickLblPos val="low"/>
        <c:spPr>
          <a:ln w="12700">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92496"/>
        <c:crosses val="autoZero"/>
        <c:auto val="1"/>
        <c:lblAlgn val="ctr"/>
        <c:lblOffset val="100"/>
        <c:tickLblSkip val="1"/>
        <c:tickMarkSkip val="2"/>
        <c:noMultiLvlLbl val="0"/>
      </c:catAx>
      <c:valAx>
        <c:axId val="-1643492496"/>
        <c:scaling>
          <c:orientation val="minMax"/>
          <c:max val="3000"/>
        </c:scaling>
        <c:delete val="0"/>
        <c:axPos val="l"/>
        <c:title>
          <c:tx>
            <c:rich>
              <a:bodyPr/>
              <a:lstStyle/>
              <a:p>
                <a:pPr>
                  <a:defRPr sz="600" b="0" i="0" u="none" strike="noStrike" baseline="0">
                    <a:solidFill>
                      <a:srgbClr val="000000"/>
                    </a:solidFill>
                    <a:latin typeface="Arial"/>
                    <a:ea typeface="Arial"/>
                    <a:cs typeface="Arial"/>
                  </a:defRPr>
                </a:pPr>
                <a:r>
                  <a:rPr lang="es-EC"/>
                  <a:t>Millones de USD</a:t>
                </a:r>
              </a:p>
            </c:rich>
          </c:tx>
          <c:layout/>
          <c:overlay val="0"/>
        </c:title>
        <c:numFmt formatCode="#,##0" sourceLinked="0"/>
        <c:majorTickMark val="out"/>
        <c:minorTickMark val="none"/>
        <c:tickLblPos val="nextTo"/>
        <c:spPr>
          <a:ln w="12700">
            <a:solidFill>
              <a:srgbClr val="000000"/>
            </a:solidFill>
            <a:prstDash val="solid"/>
          </a:ln>
        </c:spPr>
        <c:txPr>
          <a:bodyPr rot="0" vert="horz"/>
          <a:lstStyle/>
          <a:p>
            <a:pPr>
              <a:defRPr sz="600" b="0" i="0" u="none" strike="noStrike" baseline="0">
                <a:solidFill>
                  <a:srgbClr val="000000"/>
                </a:solidFill>
                <a:latin typeface="Arial"/>
                <a:ea typeface="Arial"/>
                <a:cs typeface="Arial"/>
              </a:defRPr>
            </a:pPr>
            <a:endParaRPr lang="es-EC"/>
          </a:p>
        </c:txPr>
        <c:crossAx val="-1643500112"/>
        <c:crosses val="autoZero"/>
        <c:crossBetween val="between"/>
        <c:majorUnit val="250"/>
      </c:valAx>
      <c:spPr>
        <a:noFill/>
        <a:ln w="25400">
          <a:noFill/>
        </a:ln>
      </c:spPr>
    </c:plotArea>
    <c:legend>
      <c:legendPos val="b"/>
      <c:legendEntry>
        <c:idx val="0"/>
        <c:txPr>
          <a:bodyPr/>
          <a:lstStyle/>
          <a:p>
            <a:pPr>
              <a:defRPr sz="700" b="0" i="0" u="none" strike="noStrike" baseline="0">
                <a:solidFill>
                  <a:srgbClr val="000000"/>
                </a:solidFill>
                <a:latin typeface="Arial"/>
                <a:ea typeface="Arial"/>
                <a:cs typeface="Arial"/>
              </a:defRPr>
            </a:pPr>
            <a:endParaRPr lang="es-EC"/>
          </a:p>
        </c:txPr>
      </c:legendEntry>
      <c:legendEntry>
        <c:idx val="1"/>
        <c:txPr>
          <a:bodyPr/>
          <a:lstStyle/>
          <a:p>
            <a:pPr>
              <a:defRPr sz="700" b="0" i="0" u="none" strike="noStrike" baseline="0">
                <a:solidFill>
                  <a:srgbClr val="000000"/>
                </a:solidFill>
                <a:latin typeface="Arial"/>
                <a:ea typeface="Arial"/>
                <a:cs typeface="Arial"/>
              </a:defRPr>
            </a:pPr>
            <a:endParaRPr lang="es-EC"/>
          </a:p>
        </c:txPr>
      </c:legendEntry>
      <c:layout>
        <c:manualLayout>
          <c:xMode val="edge"/>
          <c:yMode val="edge"/>
          <c:x val="0.13824921085367486"/>
          <c:y val="0.90370424847140762"/>
          <c:w val="0.79109270655158193"/>
          <c:h val="7.1604981436259069E-2"/>
        </c:manualLayout>
      </c:layout>
      <c:overlay val="0"/>
      <c:spPr>
        <a:noFill/>
        <a:ln w="25400">
          <a:noFill/>
        </a:ln>
      </c:spPr>
      <c:txPr>
        <a:bodyPr/>
        <a:lstStyle/>
        <a:p>
          <a:pPr>
            <a:defRPr sz="700" b="0" i="0" u="none" strike="noStrike" baseline="0">
              <a:solidFill>
                <a:srgbClr val="000000"/>
              </a:solidFill>
              <a:latin typeface="Arial"/>
              <a:ea typeface="Arial"/>
              <a:cs typeface="Arial"/>
            </a:defRPr>
          </a:pPr>
          <a:endParaRPr lang="es-EC"/>
        </a:p>
      </c:txPr>
    </c:legend>
    <c:plotVisOnly val="1"/>
    <c:dispBlanksAs val="gap"/>
    <c:showDLblsOverMax val="0"/>
  </c:chart>
  <c:spPr>
    <a:noFill/>
    <a:ln w="9525">
      <a:solidFill>
        <a:schemeClr val="tx1"/>
      </a:solidFill>
      <a:prstDash val="solid"/>
    </a:ln>
    <a:effectLst/>
  </c:spPr>
  <c:txPr>
    <a:bodyPr/>
    <a:lstStyle/>
    <a:p>
      <a:pPr>
        <a:defRPr sz="600" b="1" i="0" u="none" strike="noStrike" baseline="0">
          <a:solidFill>
            <a:srgbClr val="000000"/>
          </a:solidFill>
          <a:latin typeface="Arial"/>
          <a:ea typeface="Arial"/>
          <a:cs typeface="Arial"/>
        </a:defRPr>
      </a:pPr>
      <a:endParaRPr lang="es-EC"/>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1"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EXPORTACIONES POR GRUPO DE PRODUCTOS </a:t>
            </a:r>
          </a:p>
          <a:p>
            <a:pPr>
              <a:defRPr sz="600" b="1"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 FOB</a:t>
            </a:r>
          </a:p>
        </c:rich>
      </c:tx>
      <c:layout>
        <c:manualLayout>
          <c:xMode val="edge"/>
          <c:yMode val="edge"/>
          <c:x val="0.21547463268122777"/>
          <c:y val="3.4268055202777072E-2"/>
        </c:manualLayout>
      </c:layout>
      <c:overlay val="0"/>
      <c:spPr>
        <a:noFill/>
        <a:ln w="25400">
          <a:noFill/>
        </a:ln>
      </c:spPr>
    </c:title>
    <c:autoTitleDeleted val="0"/>
    <c:plotArea>
      <c:layout>
        <c:manualLayout>
          <c:layoutTarget val="inner"/>
          <c:xMode val="edge"/>
          <c:yMode val="edge"/>
          <c:x val="8.4051724137931036E-2"/>
          <c:y val="0.13548408436883291"/>
          <c:w val="0.86853448275862066"/>
          <c:h val="0.62258162579011123"/>
        </c:manualLayout>
      </c:layout>
      <c:lineChart>
        <c:grouping val="standard"/>
        <c:varyColors val="0"/>
        <c:ser>
          <c:idx val="0"/>
          <c:order val="0"/>
          <c:tx>
            <c:strRef>
              <c:f>'[3_G_Comercio_Exterior-e.xlsx]Datos_Comercio_Exterior-ei'!$K$4</c:f>
              <c:strCache>
                <c:ptCount val="1"/>
                <c:pt idx="0">
                  <c:v>Petroleras</c:v>
                </c:pt>
              </c:strCache>
            </c:strRef>
          </c:tx>
          <c:spPr>
            <a:ln w="12700">
              <a:solidFill>
                <a:srgbClr val="000080"/>
              </a:solidFill>
              <a:prstDash val="solid"/>
            </a:ln>
          </c:spPr>
          <c:marker>
            <c:symbol val="circle"/>
            <c:size val="3"/>
            <c:spPr>
              <a:solidFill>
                <a:srgbClr val="FFFFFF"/>
              </a:solidFill>
              <a:ln>
                <a:solidFill>
                  <a:srgbClr val="000080"/>
                </a:solidFill>
                <a:prstDash val="solid"/>
              </a:ln>
            </c:spPr>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'[3_G_Comercio_Exterior-e.xlsx]Datos_Comercio_Exterior-ei'!$K$174:$K$208</c:f>
              <c:numCache>
                <c:formatCode>#,##0</c:formatCode>
                <c:ptCount val="35"/>
                <c:pt idx="0">
                  <c:v>568.14517790000002</c:v>
                </c:pt>
                <c:pt idx="1">
                  <c:v>567.29163473000006</c:v>
                </c:pt>
                <c:pt idx="2">
                  <c:v>531.30493028800004</c:v>
                </c:pt>
                <c:pt idx="3">
                  <c:v>571.74225104999994</c:v>
                </c:pt>
                <c:pt idx="4">
                  <c:v>533.53038748000006</c:v>
                </c:pt>
                <c:pt idx="5">
                  <c:v>512.84918388000006</c:v>
                </c:pt>
                <c:pt idx="6">
                  <c:v>533.01611267999999</c:v>
                </c:pt>
                <c:pt idx="7">
                  <c:v>531.82471323000004</c:v>
                </c:pt>
                <c:pt idx="8">
                  <c:v>628.90550062</c:v>
                </c:pt>
                <c:pt idx="9">
                  <c:v>616.27543023999999</c:v>
                </c:pt>
                <c:pt idx="10">
                  <c:v>675.96522933000006</c:v>
                </c:pt>
                <c:pt idx="11">
                  <c:v>642.74654645999999</c:v>
                </c:pt>
                <c:pt idx="12">
                  <c:v>780.90561065999998</c:v>
                </c:pt>
                <c:pt idx="13">
                  <c:v>563.1555675699999</c:v>
                </c:pt>
                <c:pt idx="14">
                  <c:v>705.29660019999994</c:v>
                </c:pt>
                <c:pt idx="15">
                  <c:v>658.2685711900001</c:v>
                </c:pt>
                <c:pt idx="16">
                  <c:v>812.78649439999992</c:v>
                </c:pt>
                <c:pt idx="17">
                  <c:v>757.07516712999995</c:v>
                </c:pt>
                <c:pt idx="18">
                  <c:v>847.13020795</c:v>
                </c:pt>
                <c:pt idx="19">
                  <c:v>812.38887106000004</c:v>
                </c:pt>
                <c:pt idx="20">
                  <c:v>818.53969324000002</c:v>
                </c:pt>
                <c:pt idx="21">
                  <c:v>841.11156386000005</c:v>
                </c:pt>
                <c:pt idx="22">
                  <c:v>628.55030402</c:v>
                </c:pt>
                <c:pt idx="23">
                  <c:v>576.48063195999998</c:v>
                </c:pt>
                <c:pt idx="24">
                  <c:v>584.46065699999997</c:v>
                </c:pt>
                <c:pt idx="25">
                  <c:v>620.07828489999997</c:v>
                </c:pt>
                <c:pt idx="26">
                  <c:v>796.69266371000003</c:v>
                </c:pt>
                <c:pt idx="27">
                  <c:v>872.42616364499997</c:v>
                </c:pt>
                <c:pt idx="28">
                  <c:v>835.41242124999997</c:v>
                </c:pt>
                <c:pt idx="29">
                  <c:v>672.71595769500004</c:v>
                </c:pt>
                <c:pt idx="30">
                  <c:v>849.28077784000004</c:v>
                </c:pt>
                <c:pt idx="31">
                  <c:v>758.00982658999999</c:v>
                </c:pt>
                <c:pt idx="32">
                  <c:v>671.46026512000003</c:v>
                </c:pt>
                <c:pt idx="33">
                  <c:v>673.45112023999991</c:v>
                </c:pt>
                <c:pt idx="34">
                  <c:v>620.97739481899998</c:v>
                </c:pt>
              </c:numCache>
            </c:numRef>
          </c:val>
          <c:smooth val="1"/>
          <c:extLst xmlns:c16r2="http://schemas.microsoft.com/office/drawing/2015/06/chart">
            <c:ext xmlns:c16="http://schemas.microsoft.com/office/drawing/2014/chart" uri="{C3380CC4-5D6E-409C-BE32-E72D297353CC}">
              <c16:uniqueId val="{00000000-CA95-41D4-8EFB-B897CFFFB54A}"/>
            </c:ext>
          </c:extLst>
        </c:ser>
        <c:ser>
          <c:idx val="1"/>
          <c:order val="1"/>
          <c:tx>
            <c:strRef>
              <c:f>'[3_G_Comercio_Exterior-e.xlsx]Datos_Comercio_Exterior-ei'!$M$4</c:f>
              <c:strCache>
                <c:ptCount val="1"/>
                <c:pt idx="0">
                  <c:v>Tradicionales</c:v>
                </c:pt>
              </c:strCache>
            </c:strRef>
          </c:tx>
          <c:spPr>
            <a:ln w="12700">
              <a:solidFill>
                <a:srgbClr val="FF0000"/>
              </a:solidFill>
              <a:prstDash val="sysDash"/>
            </a:ln>
          </c:spPr>
          <c:marker>
            <c:symbol val="none"/>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'[3_G_Comercio_Exterior-e.xlsx]Datos_Comercio_Exterior-ei'!$M$174:$M$208</c:f>
              <c:numCache>
                <c:formatCode>#,##0</c:formatCode>
                <c:ptCount val="35"/>
                <c:pt idx="0">
                  <c:v>590.40673846100003</c:v>
                </c:pt>
                <c:pt idx="1">
                  <c:v>569.46424017700008</c:v>
                </c:pt>
                <c:pt idx="2">
                  <c:v>615.84663404000003</c:v>
                </c:pt>
                <c:pt idx="3">
                  <c:v>605.17934191699999</c:v>
                </c:pt>
                <c:pt idx="4">
                  <c:v>622.30681984099999</c:v>
                </c:pt>
                <c:pt idx="5">
                  <c:v>590.44234214300002</c:v>
                </c:pt>
                <c:pt idx="6">
                  <c:v>619.67478865700002</c:v>
                </c:pt>
                <c:pt idx="7">
                  <c:v>534.26064388900011</c:v>
                </c:pt>
                <c:pt idx="8">
                  <c:v>538.02890316700007</c:v>
                </c:pt>
                <c:pt idx="9">
                  <c:v>616.11223443699998</c:v>
                </c:pt>
                <c:pt idx="10">
                  <c:v>558.95875076499999</c:v>
                </c:pt>
                <c:pt idx="11">
                  <c:v>662.596878608</c:v>
                </c:pt>
                <c:pt idx="12">
                  <c:v>624.82927979099998</c:v>
                </c:pt>
                <c:pt idx="13">
                  <c:v>565.04700829900003</c:v>
                </c:pt>
                <c:pt idx="14">
                  <c:v>692.666396986</c:v>
                </c:pt>
                <c:pt idx="15">
                  <c:v>709.94983181300006</c:v>
                </c:pt>
                <c:pt idx="16">
                  <c:v>665.76732128899994</c:v>
                </c:pt>
                <c:pt idx="17">
                  <c:v>481.12196749899999</c:v>
                </c:pt>
                <c:pt idx="18">
                  <c:v>625.45062558999996</c:v>
                </c:pt>
                <c:pt idx="19">
                  <c:v>608.925314888</c:v>
                </c:pt>
                <c:pt idx="20">
                  <c:v>614.85553038199998</c:v>
                </c:pt>
                <c:pt idx="21">
                  <c:v>670.68715517299995</c:v>
                </c:pt>
                <c:pt idx="22">
                  <c:v>644.80308766600001</c:v>
                </c:pt>
                <c:pt idx="23">
                  <c:v>690.85439508900004</c:v>
                </c:pt>
                <c:pt idx="24">
                  <c:v>621.43864624399998</c:v>
                </c:pt>
                <c:pt idx="25">
                  <c:v>618.33664046499996</c:v>
                </c:pt>
                <c:pt idx="26">
                  <c:v>714.00466409700005</c:v>
                </c:pt>
                <c:pt idx="27">
                  <c:v>699.41655404200003</c:v>
                </c:pt>
                <c:pt idx="28">
                  <c:v>700.91952425099998</c:v>
                </c:pt>
                <c:pt idx="29">
                  <c:v>691.34154826199995</c:v>
                </c:pt>
                <c:pt idx="30">
                  <c:v>705.35626433599998</c:v>
                </c:pt>
                <c:pt idx="31">
                  <c:v>727.40677421199996</c:v>
                </c:pt>
                <c:pt idx="32">
                  <c:v>658.33297398999991</c:v>
                </c:pt>
                <c:pt idx="33">
                  <c:v>654.78266033500006</c:v>
                </c:pt>
                <c:pt idx="34">
                  <c:v>783.00463180099996</c:v>
                </c:pt>
              </c:numCache>
            </c:numRef>
          </c:val>
          <c:smooth val="1"/>
          <c:extLst xmlns:c16r2="http://schemas.microsoft.com/office/drawing/2015/06/chart">
            <c:ext xmlns:c16="http://schemas.microsoft.com/office/drawing/2014/chart" uri="{C3380CC4-5D6E-409C-BE32-E72D297353CC}">
              <c16:uniqueId val="{00000001-CA95-41D4-8EFB-B897CFFFB54A}"/>
            </c:ext>
          </c:extLst>
        </c:ser>
        <c:ser>
          <c:idx val="2"/>
          <c:order val="2"/>
          <c:tx>
            <c:strRef>
              <c:f>'[3_G_Comercio_Exterior-e.xlsx]Datos_Comercio_Exterior-ei'!$N$4</c:f>
              <c:strCache>
                <c:ptCount val="1"/>
                <c:pt idx="0">
                  <c:v>No tradicionales</c:v>
                </c:pt>
              </c:strCache>
            </c:strRef>
          </c:tx>
          <c:spPr>
            <a:ln w="12700">
              <a:solidFill>
                <a:schemeClr val="accent2">
                  <a:lumMod val="60000"/>
                  <a:lumOff val="40000"/>
                </a:schemeClr>
              </a:solidFill>
              <a:prstDash val="solid"/>
            </a:ln>
          </c:spPr>
          <c:marker>
            <c:symbol val="none"/>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'[3_G_Comercio_Exterior-e.xlsx]Datos_Comercio_Exterior-ei'!$N$174:$N$208</c:f>
              <c:numCache>
                <c:formatCode>#,##0</c:formatCode>
                <c:ptCount val="35"/>
                <c:pt idx="0">
                  <c:v>400.68765396399999</c:v>
                </c:pt>
                <c:pt idx="1">
                  <c:v>444.16214142000001</c:v>
                </c:pt>
                <c:pt idx="2">
                  <c:v>433.79267193499999</c:v>
                </c:pt>
                <c:pt idx="3">
                  <c:v>428.68287095900001</c:v>
                </c:pt>
                <c:pt idx="4">
                  <c:v>438.72109450200003</c:v>
                </c:pt>
                <c:pt idx="5">
                  <c:v>393.01127025099998</c:v>
                </c:pt>
                <c:pt idx="6">
                  <c:v>425.72007177199998</c:v>
                </c:pt>
                <c:pt idx="7">
                  <c:v>392.95157829099998</c:v>
                </c:pt>
                <c:pt idx="8">
                  <c:v>421.00464594100004</c:v>
                </c:pt>
                <c:pt idx="9">
                  <c:v>443.47609824599999</c:v>
                </c:pt>
                <c:pt idx="10">
                  <c:v>406.306892226</c:v>
                </c:pt>
                <c:pt idx="11">
                  <c:v>457.06269643399997</c:v>
                </c:pt>
                <c:pt idx="12">
                  <c:v>400.58030569499999</c:v>
                </c:pt>
                <c:pt idx="13">
                  <c:v>451.251127854</c:v>
                </c:pt>
                <c:pt idx="14">
                  <c:v>454.901784486</c:v>
                </c:pt>
                <c:pt idx="15">
                  <c:v>446.766250883</c:v>
                </c:pt>
                <c:pt idx="16">
                  <c:v>472.48349298600004</c:v>
                </c:pt>
                <c:pt idx="17">
                  <c:v>428.134661247</c:v>
                </c:pt>
                <c:pt idx="18">
                  <c:v>436.83354315899999</c:v>
                </c:pt>
                <c:pt idx="19">
                  <c:v>417.19938643699999</c:v>
                </c:pt>
                <c:pt idx="20">
                  <c:v>414.64715426399999</c:v>
                </c:pt>
                <c:pt idx="21">
                  <c:v>455.97552519100003</c:v>
                </c:pt>
                <c:pt idx="22">
                  <c:v>392.15527437100002</c:v>
                </c:pt>
                <c:pt idx="23">
                  <c:v>438.55812076999996</c:v>
                </c:pt>
                <c:pt idx="24">
                  <c:v>396.31119002500003</c:v>
                </c:pt>
                <c:pt idx="25">
                  <c:v>456.88372990400001</c:v>
                </c:pt>
                <c:pt idx="26">
                  <c:v>438.84013346400002</c:v>
                </c:pt>
                <c:pt idx="27">
                  <c:v>417.29609050900001</c:v>
                </c:pt>
                <c:pt idx="28">
                  <c:v>453.70619106699996</c:v>
                </c:pt>
                <c:pt idx="29">
                  <c:v>420.51309447599999</c:v>
                </c:pt>
                <c:pt idx="30">
                  <c:v>427.128635718</c:v>
                </c:pt>
                <c:pt idx="31">
                  <c:v>446.18779642600003</c:v>
                </c:pt>
                <c:pt idx="32">
                  <c:v>438.30952917100001</c:v>
                </c:pt>
                <c:pt idx="33">
                  <c:v>413.66176893800002</c:v>
                </c:pt>
                <c:pt idx="34">
                  <c:v>474.082265038</c:v>
                </c:pt>
              </c:numCache>
            </c:numRef>
          </c:val>
          <c:smooth val="0"/>
          <c:extLst xmlns:c16r2="http://schemas.microsoft.com/office/drawing/2015/06/chart">
            <c:ext xmlns:c16="http://schemas.microsoft.com/office/drawing/2014/chart" uri="{C3380CC4-5D6E-409C-BE32-E72D297353CC}">
              <c16:uniqueId val="{00000002-CA95-41D4-8EFB-B897CFFFB54A}"/>
            </c:ext>
          </c:extLst>
        </c:ser>
        <c:dLbls>
          <c:showLegendKey val="0"/>
          <c:showVal val="0"/>
          <c:showCatName val="0"/>
          <c:showSerName val="0"/>
          <c:showPercent val="0"/>
          <c:showBubbleSize val="0"/>
        </c:dLbls>
        <c:marker val="1"/>
        <c:smooth val="0"/>
        <c:axId val="-1643499568"/>
        <c:axId val="-1643496848"/>
      </c:lineChart>
      <c:catAx>
        <c:axId val="-1643499568"/>
        <c:scaling>
          <c:orientation val="minMax"/>
        </c:scaling>
        <c:delete val="0"/>
        <c:axPos val="b"/>
        <c:numFmt formatCode="General" sourceLinked="0"/>
        <c:majorTickMark val="none"/>
        <c:minorTickMark val="none"/>
        <c:tickLblPos val="nextTo"/>
        <c:txPr>
          <a:bodyPr rot="-5400000" vert="horz"/>
          <a:lstStyle/>
          <a:p>
            <a:pPr>
              <a:defRPr sz="600" b="0" i="0" u="none" strike="noStrike" baseline="0">
                <a:solidFill>
                  <a:srgbClr val="000000"/>
                </a:solidFill>
                <a:latin typeface="+mn-lt"/>
                <a:ea typeface="Arial"/>
                <a:cs typeface="Arial"/>
              </a:defRPr>
            </a:pPr>
            <a:endParaRPr lang="es-EC"/>
          </a:p>
        </c:txPr>
        <c:crossAx val="-1643496848"/>
        <c:crosses val="autoZero"/>
        <c:auto val="1"/>
        <c:lblAlgn val="ctr"/>
        <c:lblOffset val="100"/>
        <c:tickMarkSkip val="6"/>
        <c:noMultiLvlLbl val="0"/>
      </c:catAx>
      <c:valAx>
        <c:axId val="-1643496848"/>
        <c:scaling>
          <c:orientation val="minMax"/>
          <c:min val="300"/>
        </c:scaling>
        <c:delete val="0"/>
        <c:axPos val="l"/>
        <c:numFmt formatCode="#,##0" sourceLinked="0"/>
        <c:majorTickMark val="none"/>
        <c:minorTickMark val="none"/>
        <c:tickLblPos val="nextTo"/>
        <c:spPr>
          <a:ln w="3175">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9568"/>
        <c:crosses val="autoZero"/>
        <c:crossBetween val="between"/>
      </c:valAx>
      <c:spPr>
        <a:noFill/>
        <a:ln w="25400">
          <a:noFill/>
        </a:ln>
      </c:spPr>
    </c:plotArea>
    <c:legend>
      <c:legendPos val="r"/>
      <c:legendEntry>
        <c:idx val="0"/>
        <c:txPr>
          <a:bodyPr/>
          <a:lstStyle/>
          <a:p>
            <a:pPr>
              <a:defRPr sz="700" b="0" i="0" u="none" strike="noStrike" baseline="0">
                <a:solidFill>
                  <a:srgbClr val="000000"/>
                </a:solidFill>
                <a:latin typeface="+mn-lt"/>
                <a:ea typeface="Arial"/>
                <a:cs typeface="Arial"/>
              </a:defRPr>
            </a:pPr>
            <a:endParaRPr lang="es-EC"/>
          </a:p>
        </c:txPr>
      </c:legendEntry>
      <c:legendEntry>
        <c:idx val="1"/>
        <c:txPr>
          <a:bodyPr/>
          <a:lstStyle/>
          <a:p>
            <a:pPr>
              <a:defRPr sz="700" b="0" i="0" u="none" strike="noStrike" baseline="0">
                <a:solidFill>
                  <a:srgbClr val="000000"/>
                </a:solidFill>
                <a:latin typeface="+mn-lt"/>
                <a:ea typeface="Arial"/>
                <a:cs typeface="Arial"/>
              </a:defRPr>
            </a:pPr>
            <a:endParaRPr lang="es-EC"/>
          </a:p>
        </c:txPr>
      </c:legendEntry>
      <c:legendEntry>
        <c:idx val="2"/>
        <c:txPr>
          <a:bodyPr/>
          <a:lstStyle/>
          <a:p>
            <a:pPr>
              <a:defRPr sz="700" b="0" i="0" u="none" strike="noStrike" baseline="0">
                <a:solidFill>
                  <a:srgbClr val="000000"/>
                </a:solidFill>
                <a:latin typeface="+mn-lt"/>
                <a:ea typeface="Arial"/>
                <a:cs typeface="Arial"/>
              </a:defRPr>
            </a:pPr>
            <a:endParaRPr lang="es-EC"/>
          </a:p>
        </c:txPr>
      </c:legendEntry>
      <c:layout>
        <c:manualLayout>
          <c:xMode val="edge"/>
          <c:yMode val="edge"/>
          <c:x val="8.0000032552098629E-2"/>
          <c:y val="0.91272070509953962"/>
          <c:w val="0.81333366427964848"/>
          <c:h val="7.2319400130839387E-2"/>
        </c:manualLayout>
      </c:layout>
      <c:overlay val="0"/>
      <c:spPr>
        <a:solidFill>
          <a:srgbClr val="FFFFFF"/>
        </a:solidFill>
        <a:ln w="25400">
          <a:noFill/>
        </a:ln>
      </c:spPr>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w="9525">
      <a:solidFill>
        <a:srgbClr val="000000"/>
      </a:solidFill>
      <a:prstDash val="solid"/>
    </a:ln>
  </c:spPr>
  <c:txPr>
    <a:bodyPr/>
    <a:lstStyle/>
    <a:p>
      <a:pPr>
        <a:defRPr sz="600" b="1" i="0" u="none" strike="noStrike" baseline="0">
          <a:solidFill>
            <a:srgbClr val="000000"/>
          </a:solidFill>
          <a:latin typeface="Arial"/>
          <a:ea typeface="Arial"/>
          <a:cs typeface="Arial"/>
        </a:defRPr>
      </a:pPr>
      <a:endParaRPr lang="es-EC"/>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0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IMPORTACIONES POR USO O DESTINO ECONÓMICO </a:t>
            </a:r>
          </a:p>
          <a:p>
            <a:pPr>
              <a:defRPr sz="10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 CIF</a:t>
            </a:r>
          </a:p>
        </c:rich>
      </c:tx>
      <c:layout>
        <c:manualLayout>
          <c:xMode val="edge"/>
          <c:yMode val="edge"/>
          <c:x val="0.1681056215939937"/>
          <c:y val="3.5074686688188181E-2"/>
        </c:manualLayout>
      </c:layout>
      <c:overlay val="0"/>
    </c:title>
    <c:autoTitleDeleted val="0"/>
    <c:plotArea>
      <c:layout>
        <c:manualLayout>
          <c:layoutTarget val="inner"/>
          <c:xMode val="edge"/>
          <c:yMode val="edge"/>
          <c:x val="0.10206816674839929"/>
          <c:y val="0.14842535678960195"/>
          <c:w val="0.87931034482758619"/>
          <c:h val="0.52551808738852934"/>
        </c:manualLayout>
      </c:layout>
      <c:areaChart>
        <c:grouping val="standard"/>
        <c:varyColors val="0"/>
        <c:ser>
          <c:idx val="2"/>
          <c:order val="2"/>
          <c:tx>
            <c:v>Bienes de Capital</c:v>
          </c:tx>
          <c:spPr>
            <a:solidFill>
              <a:schemeClr val="accent2">
                <a:lumMod val="20000"/>
                <a:lumOff val="80000"/>
              </a:schemeClr>
            </a:solidFill>
          </c:spPr>
          <c:cat>
            <c:multiLvlStrRef>
              <c:f>'[3_G_Comercio_Exterior-e.xlsx]Datos_Comercio_Exterior-ei'!$C$138:$D$175</c:f>
              <c:multiLvlStrCache>
                <c:ptCount val="38"/>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lvl>
                <c:lvl>
                  <c:pt idx="0">
                    <c:v>2014</c:v>
                  </c:pt>
                  <c:pt idx="12">
                    <c:v>2015</c:v>
                  </c:pt>
                  <c:pt idx="24">
                    <c:v>2016</c:v>
                  </c:pt>
                  <c:pt idx="36">
                    <c:v>2017</c:v>
                  </c:pt>
                </c:lvl>
              </c:multiLvlStrCache>
            </c:multiLvlStrRef>
          </c:cat>
          <c:val>
            <c:numRef>
              <c:f>'[3_G_Comercio_Exterior-e.xlsx]Datos_Comercio_Exterior-ei'!$I$174:$I$208</c:f>
              <c:numCache>
                <c:formatCode>0</c:formatCode>
                <c:ptCount val="35"/>
                <c:pt idx="0">
                  <c:v>363.45159940299999</c:v>
                </c:pt>
                <c:pt idx="1">
                  <c:v>299.88531764600003</c:v>
                </c:pt>
                <c:pt idx="2">
                  <c:v>386.11383513000004</c:v>
                </c:pt>
                <c:pt idx="3">
                  <c:v>324.33851044799997</c:v>
                </c:pt>
                <c:pt idx="4">
                  <c:v>339.46943154100001</c:v>
                </c:pt>
                <c:pt idx="5">
                  <c:v>464.58777584299997</c:v>
                </c:pt>
                <c:pt idx="6">
                  <c:v>405.08601374700004</c:v>
                </c:pt>
                <c:pt idx="7">
                  <c:v>471.61894809100005</c:v>
                </c:pt>
                <c:pt idx="8">
                  <c:v>435.24510673899999</c:v>
                </c:pt>
                <c:pt idx="9">
                  <c:v>451.088228663</c:v>
                </c:pt>
                <c:pt idx="10">
                  <c:v>464.73616225400002</c:v>
                </c:pt>
                <c:pt idx="11">
                  <c:v>469.336584362</c:v>
                </c:pt>
                <c:pt idx="12">
                  <c:v>473.403968894</c:v>
                </c:pt>
                <c:pt idx="13">
                  <c:v>374.55979943599999</c:v>
                </c:pt>
                <c:pt idx="14">
                  <c:v>438.375081728</c:v>
                </c:pt>
                <c:pt idx="15">
                  <c:v>436.89685226999995</c:v>
                </c:pt>
                <c:pt idx="16">
                  <c:v>464.47820178399996</c:v>
                </c:pt>
                <c:pt idx="17">
                  <c:v>427.859449041</c:v>
                </c:pt>
                <c:pt idx="18">
                  <c:v>465.65846642999998</c:v>
                </c:pt>
                <c:pt idx="19">
                  <c:v>502.68136207999999</c:v>
                </c:pt>
                <c:pt idx="20">
                  <c:v>445.071106149</c:v>
                </c:pt>
                <c:pt idx="21">
                  <c:v>497.68724522600002</c:v>
                </c:pt>
                <c:pt idx="22">
                  <c:v>457.58943994499998</c:v>
                </c:pt>
                <c:pt idx="23">
                  <c:v>430.79312242600002</c:v>
                </c:pt>
                <c:pt idx="24">
                  <c:v>530.35463030099993</c:v>
                </c:pt>
                <c:pt idx="25">
                  <c:v>433.06876069499998</c:v>
                </c:pt>
                <c:pt idx="26">
                  <c:v>415.39035920800001</c:v>
                </c:pt>
                <c:pt idx="27">
                  <c:v>470.59269364800002</c:v>
                </c:pt>
                <c:pt idx="28">
                  <c:v>597.66292539900007</c:v>
                </c:pt>
                <c:pt idx="29">
                  <c:v>439.179193564</c:v>
                </c:pt>
                <c:pt idx="30">
                  <c:v>493.94487260599999</c:v>
                </c:pt>
                <c:pt idx="31">
                  <c:v>464.89055144100001</c:v>
                </c:pt>
                <c:pt idx="32">
                  <c:v>415.28226848500003</c:v>
                </c:pt>
                <c:pt idx="33">
                  <c:v>483.489681588</c:v>
                </c:pt>
                <c:pt idx="34">
                  <c:v>384.24375053199998</c:v>
                </c:pt>
              </c:numCache>
            </c:numRef>
          </c:val>
          <c:extLst xmlns:c16r2="http://schemas.microsoft.com/office/drawing/2015/06/chart">
            <c:ext xmlns:c16="http://schemas.microsoft.com/office/drawing/2014/chart" uri="{C3380CC4-5D6E-409C-BE32-E72D297353CC}">
              <c16:uniqueId val="{00000000-21A7-4324-80FE-1B88F785F881}"/>
            </c:ext>
          </c:extLst>
        </c:ser>
        <c:dLbls>
          <c:showLegendKey val="0"/>
          <c:showVal val="0"/>
          <c:showCatName val="0"/>
          <c:showSerName val="0"/>
          <c:showPercent val="0"/>
          <c:showBubbleSize val="0"/>
        </c:dLbls>
        <c:axId val="-1643493584"/>
        <c:axId val="-1643493040"/>
      </c:areaChart>
      <c:lineChart>
        <c:grouping val="standard"/>
        <c:varyColors val="0"/>
        <c:ser>
          <c:idx val="0"/>
          <c:order val="0"/>
          <c:tx>
            <c:v>Bienes de Consumo</c:v>
          </c:tx>
          <c:spPr>
            <a:ln w="22225">
              <a:prstDash val="sysDash"/>
            </a:ln>
          </c:spPr>
          <c:marker>
            <c:symbol val="none"/>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'[3_G_Comercio_Exterior-e.xlsx]Datos_Comercio_Exterior-ei'!$G$174:$G$208</c:f>
              <c:numCache>
                <c:formatCode>0</c:formatCode>
                <c:ptCount val="35"/>
                <c:pt idx="0">
                  <c:v>309.87245998500003</c:v>
                </c:pt>
                <c:pt idx="1">
                  <c:v>270.261936085</c:v>
                </c:pt>
                <c:pt idx="2">
                  <c:v>332.20948038</c:v>
                </c:pt>
                <c:pt idx="3">
                  <c:v>304.442708536</c:v>
                </c:pt>
                <c:pt idx="4">
                  <c:v>327.04104100899997</c:v>
                </c:pt>
                <c:pt idx="5">
                  <c:v>436.91115248</c:v>
                </c:pt>
                <c:pt idx="6">
                  <c:v>386.69544520400001</c:v>
                </c:pt>
                <c:pt idx="7">
                  <c:v>454.563393018</c:v>
                </c:pt>
                <c:pt idx="8">
                  <c:v>416.28202552700003</c:v>
                </c:pt>
                <c:pt idx="9">
                  <c:v>455.525098904</c:v>
                </c:pt>
                <c:pt idx="10">
                  <c:v>505.64727286199997</c:v>
                </c:pt>
                <c:pt idx="11">
                  <c:v>413.91719292100004</c:v>
                </c:pt>
                <c:pt idx="12">
                  <c:v>380.29098361900003</c:v>
                </c:pt>
                <c:pt idx="13">
                  <c:v>374.87326799000004</c:v>
                </c:pt>
                <c:pt idx="14">
                  <c:v>455.05843446700004</c:v>
                </c:pt>
                <c:pt idx="15">
                  <c:v>407.70062362199997</c:v>
                </c:pt>
                <c:pt idx="16">
                  <c:v>463.73987403500001</c:v>
                </c:pt>
                <c:pt idx="17">
                  <c:v>381.53485584500004</c:v>
                </c:pt>
                <c:pt idx="18">
                  <c:v>433.76838963699998</c:v>
                </c:pt>
                <c:pt idx="19">
                  <c:v>487.86981541300003</c:v>
                </c:pt>
                <c:pt idx="20">
                  <c:v>434.34499732299997</c:v>
                </c:pt>
                <c:pt idx="21">
                  <c:v>529.71366372299997</c:v>
                </c:pt>
                <c:pt idx="22">
                  <c:v>498.63550893000001</c:v>
                </c:pt>
                <c:pt idx="23">
                  <c:v>403.72815451700001</c:v>
                </c:pt>
                <c:pt idx="24">
                  <c:v>412.71156176100004</c:v>
                </c:pt>
                <c:pt idx="25">
                  <c:v>364.13544134199998</c:v>
                </c:pt>
                <c:pt idx="26">
                  <c:v>407.35980278000005</c:v>
                </c:pt>
                <c:pt idx="27">
                  <c:v>444.80630729999996</c:v>
                </c:pt>
                <c:pt idx="28">
                  <c:v>439.64863037099997</c:v>
                </c:pt>
                <c:pt idx="29">
                  <c:v>430.27594180299997</c:v>
                </c:pt>
                <c:pt idx="30">
                  <c:v>455.85077722799997</c:v>
                </c:pt>
                <c:pt idx="31">
                  <c:v>411.86107303799997</c:v>
                </c:pt>
                <c:pt idx="32">
                  <c:v>444.340620925</c:v>
                </c:pt>
                <c:pt idx="33">
                  <c:v>474.73790873000002</c:v>
                </c:pt>
                <c:pt idx="34">
                  <c:v>441.59557462000004</c:v>
                </c:pt>
              </c:numCache>
            </c:numRef>
          </c:val>
          <c:smooth val="0"/>
          <c:extLst xmlns:c16r2="http://schemas.microsoft.com/office/drawing/2015/06/chart">
            <c:ext xmlns:c16="http://schemas.microsoft.com/office/drawing/2014/chart" uri="{C3380CC4-5D6E-409C-BE32-E72D297353CC}">
              <c16:uniqueId val="{00000001-21A7-4324-80FE-1B88F785F881}"/>
            </c:ext>
          </c:extLst>
        </c:ser>
        <c:ser>
          <c:idx val="1"/>
          <c:order val="1"/>
          <c:tx>
            <c:v>Materias Primas</c:v>
          </c:tx>
          <c:spPr>
            <a:ln w="19050"/>
          </c:spPr>
          <c:marker>
            <c:symbol val="none"/>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'[3_G_Comercio_Exterior-e.xlsx]Datos_Comercio_Exterior-ei'!$H$174:$H$208</c:f>
              <c:numCache>
                <c:formatCode>0</c:formatCode>
                <c:ptCount val="35"/>
                <c:pt idx="0">
                  <c:v>578.34241087400005</c:v>
                </c:pt>
                <c:pt idx="1">
                  <c:v>491.57844413999999</c:v>
                </c:pt>
                <c:pt idx="2">
                  <c:v>624.70984642099995</c:v>
                </c:pt>
                <c:pt idx="3">
                  <c:v>580.83817576899992</c:v>
                </c:pt>
                <c:pt idx="4">
                  <c:v>624.15010868499996</c:v>
                </c:pt>
                <c:pt idx="5">
                  <c:v>606.66558307599996</c:v>
                </c:pt>
                <c:pt idx="6">
                  <c:v>576.95876455400003</c:v>
                </c:pt>
                <c:pt idx="7">
                  <c:v>646.16995436499997</c:v>
                </c:pt>
                <c:pt idx="8">
                  <c:v>573.83491061899997</c:v>
                </c:pt>
                <c:pt idx="9">
                  <c:v>607.06536624500006</c:v>
                </c:pt>
                <c:pt idx="10">
                  <c:v>625.94035720800002</c:v>
                </c:pt>
                <c:pt idx="11">
                  <c:v>584.57004181700006</c:v>
                </c:pt>
                <c:pt idx="12">
                  <c:v>689.058852323</c:v>
                </c:pt>
                <c:pt idx="13">
                  <c:v>577.75566451100008</c:v>
                </c:pt>
                <c:pt idx="14">
                  <c:v>595.72268924800005</c:v>
                </c:pt>
                <c:pt idx="15">
                  <c:v>651.64339295299999</c:v>
                </c:pt>
                <c:pt idx="16">
                  <c:v>678.61961385400002</c:v>
                </c:pt>
                <c:pt idx="17">
                  <c:v>596.18278105299999</c:v>
                </c:pt>
                <c:pt idx="18">
                  <c:v>754.94349176100002</c:v>
                </c:pt>
                <c:pt idx="19">
                  <c:v>727.70478119000006</c:v>
                </c:pt>
                <c:pt idx="20">
                  <c:v>621.06171012799996</c:v>
                </c:pt>
                <c:pt idx="21">
                  <c:v>765.39452436800002</c:v>
                </c:pt>
                <c:pt idx="22">
                  <c:v>669.73396874399998</c:v>
                </c:pt>
                <c:pt idx="23">
                  <c:v>617.65986368599999</c:v>
                </c:pt>
                <c:pt idx="24">
                  <c:v>715.02042154899993</c:v>
                </c:pt>
                <c:pt idx="25">
                  <c:v>600.8520132939999</c:v>
                </c:pt>
                <c:pt idx="26">
                  <c:v>637.857195649</c:v>
                </c:pt>
                <c:pt idx="27">
                  <c:v>609.77934137399996</c:v>
                </c:pt>
                <c:pt idx="28">
                  <c:v>642.97005228099999</c:v>
                </c:pt>
                <c:pt idx="29">
                  <c:v>564.2437850020001</c:v>
                </c:pt>
                <c:pt idx="30">
                  <c:v>631.34556618600004</c:v>
                </c:pt>
                <c:pt idx="31">
                  <c:v>637.73985727499996</c:v>
                </c:pt>
                <c:pt idx="32">
                  <c:v>574.90931385499994</c:v>
                </c:pt>
                <c:pt idx="33">
                  <c:v>676.30661309799996</c:v>
                </c:pt>
                <c:pt idx="34">
                  <c:v>563.94729592600004</c:v>
                </c:pt>
              </c:numCache>
            </c:numRef>
          </c:val>
          <c:smooth val="0"/>
          <c:extLst xmlns:c16r2="http://schemas.microsoft.com/office/drawing/2015/06/chart">
            <c:ext xmlns:c16="http://schemas.microsoft.com/office/drawing/2014/chart" uri="{C3380CC4-5D6E-409C-BE32-E72D297353CC}">
              <c16:uniqueId val="{00000002-21A7-4324-80FE-1B88F785F881}"/>
            </c:ext>
          </c:extLst>
        </c:ser>
        <c:ser>
          <c:idx val="3"/>
          <c:order val="3"/>
          <c:tx>
            <c:v>Combustibles y Lubricantes</c:v>
          </c:tx>
          <c:spPr>
            <a:ln w="19050">
              <a:solidFill>
                <a:srgbClr val="FF0000"/>
              </a:solidFill>
              <a:prstDash val="solid"/>
            </a:ln>
          </c:spPr>
          <c:marker>
            <c:symbol val="square"/>
            <c:size val="3"/>
            <c:spPr>
              <a:solidFill>
                <a:schemeClr val="bg1"/>
              </a:solidFill>
              <a:ln>
                <a:solidFill>
                  <a:srgbClr val="FF0000"/>
                </a:solidFill>
              </a:ln>
            </c:spPr>
          </c:marker>
          <c:cat>
            <c:multiLvlStrRef>
              <c:f>'[3_G_Comercio_Exterior-e.xlsx]Datos_Comercio_Exterior-ei'!$C$174:$D$208</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'[3_G_Comercio_Exterior-e.xlsx]Datos_Comercio_Exterior-ei'!$J$174:$J$208</c:f>
              <c:numCache>
                <c:formatCode>0</c:formatCode>
                <c:ptCount val="35"/>
                <c:pt idx="0">
                  <c:v>306.93142118200001</c:v>
                </c:pt>
                <c:pt idx="1">
                  <c:v>232.56913169800001</c:v>
                </c:pt>
                <c:pt idx="2">
                  <c:v>262.14483276999999</c:v>
                </c:pt>
                <c:pt idx="3">
                  <c:v>222.530125779</c:v>
                </c:pt>
                <c:pt idx="4">
                  <c:v>299.34730282600003</c:v>
                </c:pt>
                <c:pt idx="5">
                  <c:v>245.54704470299998</c:v>
                </c:pt>
                <c:pt idx="6">
                  <c:v>252.69523388600001</c:v>
                </c:pt>
                <c:pt idx="7">
                  <c:v>279.496103812</c:v>
                </c:pt>
                <c:pt idx="8">
                  <c:v>330.91441619400001</c:v>
                </c:pt>
                <c:pt idx="9">
                  <c:v>316.48441581500003</c:v>
                </c:pt>
                <c:pt idx="10">
                  <c:v>288.56689545</c:v>
                </c:pt>
                <c:pt idx="11">
                  <c:v>312.391171095</c:v>
                </c:pt>
                <c:pt idx="12">
                  <c:v>352.565911637</c:v>
                </c:pt>
                <c:pt idx="13">
                  <c:v>278.16470919800003</c:v>
                </c:pt>
                <c:pt idx="14">
                  <c:v>265.06487207399999</c:v>
                </c:pt>
                <c:pt idx="15">
                  <c:v>384.15257561999999</c:v>
                </c:pt>
                <c:pt idx="16">
                  <c:v>467.16240008699998</c:v>
                </c:pt>
                <c:pt idx="17">
                  <c:v>376.62189918499996</c:v>
                </c:pt>
                <c:pt idx="18">
                  <c:v>382.82813643100002</c:v>
                </c:pt>
                <c:pt idx="19">
                  <c:v>334.60018506799997</c:v>
                </c:pt>
                <c:pt idx="20">
                  <c:v>413.39585551499999</c:v>
                </c:pt>
                <c:pt idx="21">
                  <c:v>525.32942254499994</c:v>
                </c:pt>
                <c:pt idx="22">
                  <c:v>383.20540024400003</c:v>
                </c:pt>
                <c:pt idx="23">
                  <c:v>345.841229285</c:v>
                </c:pt>
                <c:pt idx="24">
                  <c:v>338.10036546399999</c:v>
                </c:pt>
                <c:pt idx="25">
                  <c:v>320.30686018100005</c:v>
                </c:pt>
                <c:pt idx="26">
                  <c:v>373.31418432499999</c:v>
                </c:pt>
                <c:pt idx="27">
                  <c:v>475.55198148400001</c:v>
                </c:pt>
                <c:pt idx="28">
                  <c:v>419.80863457499999</c:v>
                </c:pt>
                <c:pt idx="29">
                  <c:v>365.38750156700002</c:v>
                </c:pt>
                <c:pt idx="30">
                  <c:v>385.95613615100001</c:v>
                </c:pt>
                <c:pt idx="31">
                  <c:v>405.41301492299999</c:v>
                </c:pt>
                <c:pt idx="32">
                  <c:v>346.49989409900002</c:v>
                </c:pt>
                <c:pt idx="33">
                  <c:v>367.44033852899997</c:v>
                </c:pt>
                <c:pt idx="34">
                  <c:v>355.49109581700003</c:v>
                </c:pt>
              </c:numCache>
            </c:numRef>
          </c:val>
          <c:smooth val="0"/>
          <c:extLst xmlns:c16r2="http://schemas.microsoft.com/office/drawing/2015/06/chart">
            <c:ext xmlns:c16="http://schemas.microsoft.com/office/drawing/2014/chart" uri="{C3380CC4-5D6E-409C-BE32-E72D297353CC}">
              <c16:uniqueId val="{00000003-21A7-4324-80FE-1B88F785F881}"/>
            </c:ext>
          </c:extLst>
        </c:ser>
        <c:dLbls>
          <c:showLegendKey val="0"/>
          <c:showVal val="0"/>
          <c:showCatName val="0"/>
          <c:showSerName val="0"/>
          <c:showPercent val="0"/>
          <c:showBubbleSize val="0"/>
        </c:dLbls>
        <c:marker val="1"/>
        <c:smooth val="0"/>
        <c:axId val="-1643493584"/>
        <c:axId val="-1643493040"/>
      </c:lineChart>
      <c:catAx>
        <c:axId val="-1643493584"/>
        <c:scaling>
          <c:orientation val="minMax"/>
        </c:scaling>
        <c:delete val="0"/>
        <c:axPos val="b"/>
        <c:numFmt formatCode="General" sourceLinked="1"/>
        <c:majorTickMark val="none"/>
        <c:minorTickMark val="none"/>
        <c:tickLblPos val="nextTo"/>
        <c:txPr>
          <a:bodyPr rot="-5400000" vert="horz"/>
          <a:lstStyle/>
          <a:p>
            <a:pPr>
              <a:defRPr sz="600" b="0" i="0" u="none" strike="noStrike" baseline="0">
                <a:solidFill>
                  <a:srgbClr val="000000"/>
                </a:solidFill>
                <a:latin typeface="+mn-lt"/>
                <a:ea typeface="Arial"/>
                <a:cs typeface="Arial"/>
              </a:defRPr>
            </a:pPr>
            <a:endParaRPr lang="es-EC"/>
          </a:p>
        </c:txPr>
        <c:crossAx val="-1643493040"/>
        <c:crosses val="autoZero"/>
        <c:auto val="0"/>
        <c:lblAlgn val="ctr"/>
        <c:lblOffset val="100"/>
        <c:tickMarkSkip val="6"/>
        <c:noMultiLvlLbl val="0"/>
      </c:catAx>
      <c:valAx>
        <c:axId val="-1643493040"/>
        <c:scaling>
          <c:orientation val="minMax"/>
          <c:min val="100"/>
        </c:scaling>
        <c:delete val="0"/>
        <c:axPos val="l"/>
        <c:numFmt formatCode="_ * #,##0_ ;_ * \-#,##0_ ;_ * &quot;-&quot;??_ ;_ @_ " sourceLinked="0"/>
        <c:majorTickMark val="none"/>
        <c:minorTickMark val="none"/>
        <c:tickLblPos val="nextTo"/>
        <c:txPr>
          <a:bodyPr rot="0" vert="horz"/>
          <a:lstStyle/>
          <a:p>
            <a:pPr>
              <a:defRPr sz="600" b="0" i="0" u="none" strike="noStrike" baseline="0">
                <a:solidFill>
                  <a:srgbClr val="000000"/>
                </a:solidFill>
                <a:latin typeface="+mn-lt"/>
                <a:ea typeface="Arial"/>
                <a:cs typeface="Arial"/>
              </a:defRPr>
            </a:pPr>
            <a:endParaRPr lang="es-EC"/>
          </a:p>
        </c:txPr>
        <c:crossAx val="-1643493584"/>
        <c:crosses val="autoZero"/>
        <c:crossBetween val="between"/>
      </c:valAx>
      <c:spPr>
        <a:noFill/>
        <a:ln w="25400">
          <a:noFill/>
        </a:ln>
      </c:spPr>
    </c:plotArea>
    <c:legend>
      <c:legendPos val="r"/>
      <c:legendEntry>
        <c:idx val="0"/>
        <c:txPr>
          <a:bodyPr/>
          <a:lstStyle/>
          <a:p>
            <a:pPr>
              <a:defRPr sz="700" b="0" i="0" u="none" strike="noStrike" baseline="0">
                <a:solidFill>
                  <a:srgbClr val="000000"/>
                </a:solidFill>
                <a:latin typeface="+mn-lt"/>
                <a:ea typeface="Arial"/>
                <a:cs typeface="Arial"/>
              </a:defRPr>
            </a:pPr>
            <a:endParaRPr lang="es-EC"/>
          </a:p>
        </c:txPr>
      </c:legendEntry>
      <c:legendEntry>
        <c:idx val="1"/>
        <c:txPr>
          <a:bodyPr/>
          <a:lstStyle/>
          <a:p>
            <a:pPr>
              <a:defRPr sz="700" b="0" i="0" u="none" strike="noStrike" baseline="0">
                <a:solidFill>
                  <a:srgbClr val="000000"/>
                </a:solidFill>
                <a:latin typeface="+mn-lt"/>
                <a:ea typeface="Arial"/>
                <a:cs typeface="Arial"/>
              </a:defRPr>
            </a:pPr>
            <a:endParaRPr lang="es-EC"/>
          </a:p>
        </c:txPr>
      </c:legendEntry>
      <c:legendEntry>
        <c:idx val="2"/>
        <c:txPr>
          <a:bodyPr/>
          <a:lstStyle/>
          <a:p>
            <a:pPr>
              <a:defRPr sz="700" b="0" i="0" u="none" strike="noStrike" baseline="0">
                <a:solidFill>
                  <a:srgbClr val="000000"/>
                </a:solidFill>
                <a:latin typeface="+mn-lt"/>
                <a:ea typeface="Arial"/>
                <a:cs typeface="Arial"/>
              </a:defRPr>
            </a:pPr>
            <a:endParaRPr lang="es-EC"/>
          </a:p>
        </c:txPr>
      </c:legendEntry>
      <c:legendEntry>
        <c:idx val="3"/>
        <c:txPr>
          <a:bodyPr/>
          <a:lstStyle/>
          <a:p>
            <a:pPr>
              <a:defRPr sz="700" b="0" i="0" u="none" strike="noStrike" baseline="0">
                <a:solidFill>
                  <a:srgbClr val="000000"/>
                </a:solidFill>
                <a:latin typeface="+mn-lt"/>
                <a:ea typeface="Arial"/>
                <a:cs typeface="Arial"/>
              </a:defRPr>
            </a:pPr>
            <a:endParaRPr lang="es-EC"/>
          </a:p>
        </c:txPr>
      </c:legendEntry>
      <c:layout>
        <c:manualLayout>
          <c:xMode val="edge"/>
          <c:yMode val="edge"/>
          <c:x val="1.5000006103518121E-2"/>
          <c:y val="0.88528920849819814"/>
          <c:w val="0.9550003885906525"/>
          <c:h val="8.229448980405682E-2"/>
        </c:manualLayout>
      </c:layout>
      <c:overlay val="0"/>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w="9525">
      <a:solidFill>
        <a:sysClr val="windowText" lastClr="000000"/>
      </a:solidFill>
    </a:ln>
  </c:spPr>
  <c:txPr>
    <a:bodyPr/>
    <a:lstStyle/>
    <a:p>
      <a:pPr>
        <a:defRPr sz="1000" b="0" i="0" u="none" strike="noStrike" baseline="0">
          <a:solidFill>
            <a:srgbClr val="000000"/>
          </a:solidFill>
          <a:latin typeface="Arial"/>
          <a:ea typeface="Arial"/>
          <a:cs typeface="Arial"/>
        </a:defRPr>
      </a:pPr>
      <a:endParaRPr lang="es-EC"/>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BALANZA COMERCIAL </a:t>
            </a:r>
            <a:endParaRPr lang="es-EC" sz="1000" b="0" i="0" u="none" strike="noStrike" baseline="0">
              <a:solidFill>
                <a:srgbClr val="000000"/>
              </a:solidFill>
              <a:latin typeface="+mn-lt"/>
              <a:cs typeface="Arial"/>
            </a:endParaRP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a:t>
            </a:r>
          </a:p>
        </c:rich>
      </c:tx>
      <c:layout>
        <c:manualLayout>
          <c:xMode val="edge"/>
          <c:yMode val="edge"/>
          <c:x val="0.34508816832679501"/>
          <c:y val="3.4267581504080477E-2"/>
        </c:manualLayout>
      </c:layout>
      <c:overlay val="0"/>
      <c:spPr>
        <a:noFill/>
        <a:ln w="25400">
          <a:noFill/>
        </a:ln>
      </c:spPr>
    </c:title>
    <c:autoTitleDeleted val="0"/>
    <c:plotArea>
      <c:layout>
        <c:manualLayout>
          <c:layoutTarget val="inner"/>
          <c:xMode val="edge"/>
          <c:yMode val="edge"/>
          <c:x val="7.1264527802909039E-2"/>
          <c:y val="0.1446945337620579"/>
          <c:w val="0.91034687128879133"/>
          <c:h val="0.70084978842604562"/>
        </c:manualLayout>
      </c:layout>
      <c:barChart>
        <c:barDir val="col"/>
        <c:grouping val="clustered"/>
        <c:varyColors val="0"/>
        <c:ser>
          <c:idx val="0"/>
          <c:order val="0"/>
          <c:tx>
            <c:strRef>
              <c:f>'[4_G_Sector_Externo-e.xlsx]Datos_Sector_Externo-ei'!$Q$5</c:f>
              <c:strCache>
                <c:ptCount val="1"/>
                <c:pt idx="0">
                  <c:v>Balanza comercial</c:v>
                </c:pt>
              </c:strCache>
            </c:strRef>
          </c:tx>
          <c:spPr>
            <a:solidFill>
              <a:schemeClr val="accent2">
                <a:lumMod val="60000"/>
                <a:lumOff val="40000"/>
              </a:schemeClr>
            </a:solidFill>
            <a:ln w="12700">
              <a:solidFill>
                <a:srgbClr val="000000"/>
              </a:solidFill>
              <a:prstDash val="solid"/>
            </a:ln>
          </c:spPr>
          <c:invertIfNegative val="0"/>
          <c:cat>
            <c:multiLvlStrRef>
              <c:f>'[4_G_Sector_Externo-e.xlsx]Datos_Sector_Externo-ei'!$L$6:$M$40</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'[4_G_Sector_Externo-e.xlsx]Datos_Sector_Externo-ei'!$Q$6:$Q$40</c:f>
              <c:numCache>
                <c:formatCode>#,##0.0</c:formatCode>
                <c:ptCount val="35"/>
                <c:pt idx="0">
                  <c:v>74.996555241999886</c:v>
                </c:pt>
                <c:pt idx="1">
                  <c:v>346.84900814499997</c:v>
                </c:pt>
                <c:pt idx="2">
                  <c:v>51.381865450000078</c:v>
                </c:pt>
                <c:pt idx="3">
                  <c:v>234.03098953900007</c:v>
                </c:pt>
                <c:pt idx="4">
                  <c:v>80.795777909999742</c:v>
                </c:pt>
                <c:pt idx="5">
                  <c:v>-175.38885563399981</c:v>
                </c:pt>
                <c:pt idx="6">
                  <c:v>33.622727918000237</c:v>
                </c:pt>
                <c:pt idx="7">
                  <c:v>-303.00831255000003</c:v>
                </c:pt>
                <c:pt idx="8">
                  <c:v>-87.496530174999862</c:v>
                </c:pt>
                <c:pt idx="9">
                  <c:v>-71.362184301999832</c:v>
                </c:pt>
                <c:pt idx="10">
                  <c:v>-159.94529913300016</c:v>
                </c:pt>
                <c:pt idx="11">
                  <c:v>64.742331911000065</c:v>
                </c:pt>
                <c:pt idx="12">
                  <c:v>0.4641750979999415</c:v>
                </c:pt>
                <c:pt idx="13">
                  <c:v>49.718638693000003</c:v>
                </c:pt>
                <c:pt idx="14" formatCode="#,##0">
                  <c:v>177.03503919200011</c:v>
                </c:pt>
                <c:pt idx="15">
                  <c:v>7.8860720500001662</c:v>
                </c:pt>
                <c:pt idx="16">
                  <c:v>-38.102340638999976</c:v>
                </c:pt>
                <c:pt idx="17">
                  <c:v>-46.862291973000083</c:v>
                </c:pt>
                <c:pt idx="18">
                  <c:v>-43.285729956000097</c:v>
                </c:pt>
                <c:pt idx="19">
                  <c:v>-128</c:v>
                </c:pt>
                <c:pt idx="20">
                  <c:v>12.8</c:v>
                </c:pt>
                <c:pt idx="21">
                  <c:v>-255.252725543</c:v>
                </c:pt>
                <c:pt idx="22">
                  <c:v>-251.27281355900004</c:v>
                </c:pt>
                <c:pt idx="23">
                  <c:v>0.30146422399980111</c:v>
                </c:pt>
                <c:pt idx="24">
                  <c:v>-247.81628509000006</c:v>
                </c:pt>
                <c:pt idx="25">
                  <c:v>52.946401482000056</c:v>
                </c:pt>
                <c:pt idx="26">
                  <c:v>196.630975713</c:v>
                </c:pt>
                <c:pt idx="27">
                  <c:v>72.345914773000004</c:v>
                </c:pt>
                <c:pt idx="28">
                  <c:v>-25.082116551999899</c:v>
                </c:pt>
                <c:pt idx="29" formatCode="#,###,##0.0;\-#,###,##0.0;0.0">
                  <c:v>61.633609493000002</c:v>
                </c:pt>
                <c:pt idx="30" formatCode="#,###,##0.0;\-#,###,##0.0;0.0">
                  <c:v>96.030348474999997</c:v>
                </c:pt>
                <c:pt idx="31" formatCode="#,###,##0.0;\-#,###,##0.0;0.0">
                  <c:v>96.834720419000007</c:v>
                </c:pt>
                <c:pt idx="32" formatCode="#,###,##0.0;\-#,###,##0.0;0.0">
                  <c:v>61.849756415000002</c:v>
                </c:pt>
                <c:pt idx="33" formatCode="#,###,##0.0;\-#,###,##0.0;0.0">
                  <c:v>-178.22596741300001</c:v>
                </c:pt>
                <c:pt idx="34" formatCode="#,###,##0.0;\-#,###,##0.0;0.0">
                  <c:v>209.171562857</c:v>
                </c:pt>
              </c:numCache>
            </c:numRef>
          </c:val>
          <c:extLst xmlns:c16r2="http://schemas.microsoft.com/office/drawing/2015/06/chart">
            <c:ext xmlns:c16="http://schemas.microsoft.com/office/drawing/2014/chart" uri="{C3380CC4-5D6E-409C-BE32-E72D297353CC}">
              <c16:uniqueId val="{00000000-15C8-480B-A21B-12CC58E1E173}"/>
            </c:ext>
          </c:extLst>
        </c:ser>
        <c:dLbls>
          <c:showLegendKey val="0"/>
          <c:showVal val="0"/>
          <c:showCatName val="0"/>
          <c:showSerName val="0"/>
          <c:showPercent val="0"/>
          <c:showBubbleSize val="0"/>
        </c:dLbls>
        <c:gapWidth val="50"/>
        <c:axId val="-1643487056"/>
        <c:axId val="-1643489776"/>
      </c:barChart>
      <c:catAx>
        <c:axId val="-1643487056"/>
        <c:scaling>
          <c:orientation val="minMax"/>
        </c:scaling>
        <c:delete val="0"/>
        <c:axPos val="b"/>
        <c:numFmt formatCode="General" sourceLinked="1"/>
        <c:majorTickMark val="none"/>
        <c:minorTickMark val="none"/>
        <c:tickLblPos val="low"/>
        <c:spPr>
          <a:ln w="3175">
            <a:solidFill>
              <a:srgbClr val="000000"/>
            </a:solidFill>
            <a:prstDash val="solid"/>
          </a:ln>
        </c:spPr>
        <c:txPr>
          <a:bodyPr rot="-5400000" vert="horz"/>
          <a:lstStyle/>
          <a:p>
            <a:pPr>
              <a:defRPr sz="700" b="0" i="0" u="none" strike="noStrike" baseline="0">
                <a:solidFill>
                  <a:srgbClr val="000000"/>
                </a:solidFill>
                <a:latin typeface="+mn-lt"/>
                <a:ea typeface="Arial"/>
                <a:cs typeface="Arial"/>
              </a:defRPr>
            </a:pPr>
            <a:endParaRPr lang="es-EC"/>
          </a:p>
        </c:txPr>
        <c:crossAx val="-1643489776"/>
        <c:crosses val="autoZero"/>
        <c:auto val="0"/>
        <c:lblAlgn val="ctr"/>
        <c:lblOffset val="100"/>
        <c:tickLblSkip val="1"/>
        <c:tickMarkSkip val="2"/>
        <c:noMultiLvlLbl val="0"/>
      </c:catAx>
      <c:valAx>
        <c:axId val="-1643489776"/>
        <c:scaling>
          <c:orientation val="minMax"/>
        </c:scaling>
        <c:delete val="0"/>
        <c:axPos val="l"/>
        <c:numFmt formatCode="0" sourceLinked="0"/>
        <c:majorTickMark val="none"/>
        <c:minorTickMark val="none"/>
        <c:tickLblPos val="nextTo"/>
        <c:spPr>
          <a:ln w="3175">
            <a:solidFill>
              <a:srgbClr val="000000"/>
            </a:solidFill>
            <a:prstDash val="solid"/>
          </a:ln>
        </c:spPr>
        <c:txPr>
          <a:bodyPr rot="0" vert="horz"/>
          <a:lstStyle/>
          <a:p>
            <a:pPr>
              <a:defRPr sz="700" b="0" i="0" u="none" strike="noStrike" baseline="0">
                <a:solidFill>
                  <a:srgbClr val="000000"/>
                </a:solidFill>
                <a:latin typeface="+mn-lt"/>
                <a:ea typeface="Arial"/>
                <a:cs typeface="Arial"/>
              </a:defRPr>
            </a:pPr>
            <a:endParaRPr lang="es-EC"/>
          </a:p>
        </c:txPr>
        <c:crossAx val="-1643487056"/>
        <c:crosses val="autoZero"/>
        <c:crossBetween val="between"/>
      </c:valAx>
      <c:spPr>
        <a:noFill/>
        <a:ln w="25400">
          <a:noFill/>
        </a:ln>
      </c:spPr>
    </c:plotArea>
    <c:plotVisOnly val="1"/>
    <c:dispBlanksAs val="gap"/>
    <c:showDLblsOverMax val="0"/>
  </c:chart>
  <c:spPr>
    <a:noFill/>
    <a:ln w="3175">
      <a:solidFill>
        <a:srgbClr val="000000"/>
      </a:solidFill>
      <a:prstDash val="solid"/>
    </a:ln>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DEUDA EXTERNA PÚBLICA Y PRIVADA </a:t>
            </a:r>
          </a:p>
          <a:p>
            <a:pPr>
              <a:defRPr sz="10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Millones de USD</a:t>
            </a:r>
          </a:p>
        </c:rich>
      </c:tx>
      <c:layout>
        <c:manualLayout>
          <c:xMode val="edge"/>
          <c:yMode val="edge"/>
          <c:x val="0.28849742955684282"/>
          <c:y val="3.2740376906264204E-2"/>
        </c:manualLayout>
      </c:layout>
      <c:overlay val="1"/>
    </c:title>
    <c:autoTitleDeleted val="0"/>
    <c:plotArea>
      <c:layout>
        <c:manualLayout>
          <c:layoutTarget val="inner"/>
          <c:xMode val="edge"/>
          <c:yMode val="edge"/>
          <c:x val="9.3015988573205727E-2"/>
          <c:y val="0.1125896650595184"/>
          <c:w val="0.83715690084407801"/>
          <c:h val="0.56551366575483797"/>
        </c:manualLayout>
      </c:layout>
      <c:barChart>
        <c:barDir val="col"/>
        <c:grouping val="stacked"/>
        <c:varyColors val="0"/>
        <c:ser>
          <c:idx val="0"/>
          <c:order val="0"/>
          <c:tx>
            <c:strRef>
              <c:f>'[4_G_Sector_Externo-e.xlsx]Datos_Sector_Externo-ei'!$O$5</c:f>
              <c:strCache>
                <c:ptCount val="1"/>
                <c:pt idx="0">
                  <c:v>Pública</c:v>
                </c:pt>
              </c:strCache>
            </c:strRef>
          </c:tx>
          <c:spPr>
            <a:solidFill>
              <a:schemeClr val="accent2">
                <a:lumMod val="60000"/>
                <a:lumOff val="40000"/>
              </a:schemeClr>
            </a:solidFill>
            <a:ln>
              <a:solidFill>
                <a:schemeClr val="accent2">
                  <a:lumMod val="75000"/>
                </a:schemeClr>
              </a:solidFill>
            </a:ln>
          </c:spPr>
          <c:invertIfNegative val="0"/>
          <c:cat>
            <c:multiLvlStrRef>
              <c:f>'[4_G_Sector_Externo-e.xlsx]Datos_Sector_Externo-ei'!$L$6:$M$40</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'[4_G_Sector_Externo-e.xlsx]Datos_Sector_Externo-ei'!$O$6:$O$40</c:f>
              <c:numCache>
                <c:formatCode>#,##0.0</c:formatCode>
                <c:ptCount val="35"/>
                <c:pt idx="0">
                  <c:v>26389.162</c:v>
                </c:pt>
                <c:pt idx="1">
                  <c:v>26500.074000000001</c:v>
                </c:pt>
                <c:pt idx="2">
                  <c:v>26487.343999999997</c:v>
                </c:pt>
                <c:pt idx="3">
                  <c:v>26908.757000000001</c:v>
                </c:pt>
                <c:pt idx="4">
                  <c:v>26896.607</c:v>
                </c:pt>
                <c:pt idx="5">
                  <c:v>28552.53</c:v>
                </c:pt>
                <c:pt idx="6">
                  <c:v>28620.816000000003</c:v>
                </c:pt>
                <c:pt idx="7">
                  <c:v>28659.713</c:v>
                </c:pt>
                <c:pt idx="8">
                  <c:v>28148.179</c:v>
                </c:pt>
                <c:pt idx="9">
                  <c:v>31210.700000000004</c:v>
                </c:pt>
                <c:pt idx="10">
                  <c:v>31626.989999999998</c:v>
                </c:pt>
                <c:pt idx="11">
                  <c:v>31750.108</c:v>
                </c:pt>
                <c:pt idx="12">
                  <c:v>34969.601999999992</c:v>
                </c:pt>
                <c:pt idx="13">
                  <c:v>35053.210999999996</c:v>
                </c:pt>
                <c:pt idx="14">
                  <c:v>34567.130000000005</c:v>
                </c:pt>
                <c:pt idx="15">
                  <c:v>34492.726000000002</c:v>
                </c:pt>
                <c:pt idx="16">
                  <c:v>34380.682999999997</c:v>
                </c:pt>
                <c:pt idx="17">
                  <c:v>34000.326999999997</c:v>
                </c:pt>
                <c:pt idx="18">
                  <c:v>34459.660000000003</c:v>
                </c:pt>
                <c:pt idx="19">
                  <c:v>34940.880000000005</c:v>
                </c:pt>
                <c:pt idx="20">
                  <c:v>34875.281000000003</c:v>
                </c:pt>
                <c:pt idx="21">
                  <c:v>35193.131999999991</c:v>
                </c:pt>
                <c:pt idx="22">
                  <c:v>35052.582999999999</c:v>
                </c:pt>
                <c:pt idx="23">
                  <c:v>35730.101000000002</c:v>
                </c:pt>
                <c:pt idx="24">
                  <c:v>38736.656769999994</c:v>
                </c:pt>
                <c:pt idx="25">
                  <c:v>38602.892999999996</c:v>
                </c:pt>
                <c:pt idx="26">
                  <c:v>38968.368770000001</c:v>
                </c:pt>
                <c:pt idx="27">
                  <c:v>38695.521769999999</c:v>
                </c:pt>
                <c:pt idx="28">
                  <c:v>39133.20177</c:v>
                </c:pt>
                <c:pt idx="29">
                  <c:v>39331.649770000004</c:v>
                </c:pt>
                <c:pt idx="30">
                  <c:v>39495.243770000001</c:v>
                </c:pt>
                <c:pt idx="31">
                  <c:v>39255.510999999991</c:v>
                </c:pt>
                <c:pt idx="32">
                  <c:v>40913.479999999996</c:v>
                </c:pt>
                <c:pt idx="33">
                  <c:v>40841.349999999991</c:v>
                </c:pt>
                <c:pt idx="34">
                  <c:v>40791.012999999992</c:v>
                </c:pt>
              </c:numCache>
            </c:numRef>
          </c:val>
          <c:extLst xmlns:c16r2="http://schemas.microsoft.com/office/drawing/2015/06/chart">
            <c:ext xmlns:c16="http://schemas.microsoft.com/office/drawing/2014/chart" uri="{C3380CC4-5D6E-409C-BE32-E72D297353CC}">
              <c16:uniqueId val="{00000000-F4A4-47A7-BC19-6DE8EFD5C46B}"/>
            </c:ext>
          </c:extLst>
        </c:ser>
        <c:ser>
          <c:idx val="1"/>
          <c:order val="1"/>
          <c:tx>
            <c:strRef>
              <c:f>'[4_G_Sector_Externo-e.xlsx]Datos_Sector_Externo-ei'!$P$5</c:f>
              <c:strCache>
                <c:ptCount val="1"/>
                <c:pt idx="0">
                  <c:v>Privada</c:v>
                </c:pt>
              </c:strCache>
            </c:strRef>
          </c:tx>
          <c:spPr>
            <a:solidFill>
              <a:schemeClr val="accent2">
                <a:lumMod val="20000"/>
                <a:lumOff val="80000"/>
              </a:schemeClr>
            </a:solidFill>
            <a:ln w="3175">
              <a:solidFill>
                <a:srgbClr val="FF0000"/>
              </a:solidFill>
            </a:ln>
          </c:spPr>
          <c:invertIfNegative val="0"/>
          <c:cat>
            <c:multiLvlStrRef>
              <c:f>'[4_G_Sector_Externo-e.xlsx]Datos_Sector_Externo-ei'!$L$6:$M$40</c:f>
              <c:multiLvlStrCache>
                <c:ptCount val="35"/>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lvl>
                <c:lvl>
                  <c:pt idx="0">
                    <c:v>2017</c:v>
                  </c:pt>
                  <c:pt idx="12">
                    <c:v>2018</c:v>
                  </c:pt>
                  <c:pt idx="24">
                    <c:v>2019</c:v>
                  </c:pt>
                </c:lvl>
              </c:multiLvlStrCache>
            </c:multiLvlStrRef>
          </c:cat>
          <c:val>
            <c:numRef>
              <c:f>'[4_G_Sector_Externo-e.xlsx]Datos_Sector_Externo-ei'!$P$6:$P$40</c:f>
              <c:numCache>
                <c:formatCode>#,##0.0</c:formatCode>
                <c:ptCount val="35"/>
                <c:pt idx="0">
                  <c:v>8805.9150000000027</c:v>
                </c:pt>
                <c:pt idx="1">
                  <c:v>8795.3610000000008</c:v>
                </c:pt>
                <c:pt idx="2">
                  <c:v>8668.898000000001</c:v>
                </c:pt>
                <c:pt idx="3">
                  <c:v>8631.1940000000031</c:v>
                </c:pt>
                <c:pt idx="4">
                  <c:v>8634.349000000002</c:v>
                </c:pt>
                <c:pt idx="5">
                  <c:v>8770.5290000000023</c:v>
                </c:pt>
                <c:pt idx="6">
                  <c:v>8726.6720000000041</c:v>
                </c:pt>
                <c:pt idx="7">
                  <c:v>8725.5300000000025</c:v>
                </c:pt>
                <c:pt idx="8">
                  <c:v>8709.3840000000018</c:v>
                </c:pt>
                <c:pt idx="9">
                  <c:v>8743.3500000000022</c:v>
                </c:pt>
                <c:pt idx="10">
                  <c:v>8709.7890000000007</c:v>
                </c:pt>
                <c:pt idx="11">
                  <c:v>8561.2909999999993</c:v>
                </c:pt>
                <c:pt idx="12">
                  <c:v>8504.7250000000004</c:v>
                </c:pt>
                <c:pt idx="13">
                  <c:v>8480.7199999999993</c:v>
                </c:pt>
                <c:pt idx="14">
                  <c:v>8482.0300000000007</c:v>
                </c:pt>
                <c:pt idx="15">
                  <c:v>8466.5369999999984</c:v>
                </c:pt>
                <c:pt idx="16">
                  <c:v>8414.5369999999984</c:v>
                </c:pt>
                <c:pt idx="17">
                  <c:v>8368.2829999999994</c:v>
                </c:pt>
                <c:pt idx="18">
                  <c:v>8322.2939999999981</c:v>
                </c:pt>
                <c:pt idx="19">
                  <c:v>8263.27</c:v>
                </c:pt>
                <c:pt idx="20">
                  <c:v>8153.9580000000005</c:v>
                </c:pt>
                <c:pt idx="21">
                  <c:v>8259.6939999999995</c:v>
                </c:pt>
                <c:pt idx="22">
                  <c:v>8380.5959999999995</c:v>
                </c:pt>
                <c:pt idx="23">
                  <c:v>8475.8359999999993</c:v>
                </c:pt>
                <c:pt idx="24">
                  <c:v>8722.2649999999976</c:v>
                </c:pt>
                <c:pt idx="25">
                  <c:v>8717.1080000000002</c:v>
                </c:pt>
                <c:pt idx="26">
                  <c:v>9351.7729999999992</c:v>
                </c:pt>
                <c:pt idx="27">
                  <c:v>9766.6909999999989</c:v>
                </c:pt>
                <c:pt idx="28">
                  <c:v>10008.107</c:v>
                </c:pt>
                <c:pt idx="29">
                  <c:v>10256.302</c:v>
                </c:pt>
                <c:pt idx="30">
                  <c:v>10286.430999999999</c:v>
                </c:pt>
                <c:pt idx="31">
                  <c:v>10457.922999999999</c:v>
                </c:pt>
                <c:pt idx="32">
                  <c:v>10563.632</c:v>
                </c:pt>
                <c:pt idx="33">
                  <c:v>10591.467999999997</c:v>
                </c:pt>
                <c:pt idx="34">
                  <c:v>10534.231</c:v>
                </c:pt>
              </c:numCache>
            </c:numRef>
          </c:val>
          <c:extLst xmlns:c16r2="http://schemas.microsoft.com/office/drawing/2015/06/chart">
            <c:ext xmlns:c16="http://schemas.microsoft.com/office/drawing/2014/chart" uri="{C3380CC4-5D6E-409C-BE32-E72D297353CC}">
              <c16:uniqueId val="{00000001-F4A4-47A7-BC19-6DE8EFD5C46B}"/>
            </c:ext>
          </c:extLst>
        </c:ser>
        <c:dLbls>
          <c:showLegendKey val="0"/>
          <c:showVal val="0"/>
          <c:showCatName val="0"/>
          <c:showSerName val="0"/>
          <c:showPercent val="0"/>
          <c:showBubbleSize val="0"/>
        </c:dLbls>
        <c:gapWidth val="150"/>
        <c:overlap val="100"/>
        <c:axId val="-1643486512"/>
        <c:axId val="-1643485968"/>
      </c:barChart>
      <c:catAx>
        <c:axId val="-1643486512"/>
        <c:scaling>
          <c:orientation val="minMax"/>
        </c:scaling>
        <c:delete val="0"/>
        <c:axPos val="b"/>
        <c:numFmt formatCode="General" sourceLinked="1"/>
        <c:majorTickMark val="none"/>
        <c:minorTickMark val="none"/>
        <c:tickLblPos val="nextTo"/>
        <c:txPr>
          <a:bodyPr rot="-5400000" vert="horz"/>
          <a:lstStyle/>
          <a:p>
            <a:pPr>
              <a:defRPr sz="700" b="0" i="0" u="none" strike="noStrike" baseline="0">
                <a:solidFill>
                  <a:srgbClr val="000000"/>
                </a:solidFill>
                <a:latin typeface="+mn-lt"/>
                <a:ea typeface="Arial"/>
                <a:cs typeface="Arial"/>
              </a:defRPr>
            </a:pPr>
            <a:endParaRPr lang="es-EC"/>
          </a:p>
        </c:txPr>
        <c:crossAx val="-1643485968"/>
        <c:crosses val="autoZero"/>
        <c:auto val="1"/>
        <c:lblAlgn val="ctr"/>
        <c:lblOffset val="100"/>
        <c:tickLblSkip val="1"/>
        <c:noMultiLvlLbl val="0"/>
      </c:catAx>
      <c:valAx>
        <c:axId val="-1643485968"/>
        <c:scaling>
          <c:orientation val="minMax"/>
        </c:scaling>
        <c:delete val="0"/>
        <c:axPos val="l"/>
        <c:numFmt formatCode="#,##0" sourceLinked="0"/>
        <c:majorTickMark val="none"/>
        <c:minorTickMark val="none"/>
        <c:tickLblPos val="nextTo"/>
        <c:txPr>
          <a:bodyPr rot="0" vert="horz"/>
          <a:lstStyle/>
          <a:p>
            <a:pPr>
              <a:defRPr sz="700" b="0" i="0" u="none" strike="noStrike" baseline="0">
                <a:solidFill>
                  <a:srgbClr val="000000"/>
                </a:solidFill>
                <a:latin typeface="+mn-lt"/>
                <a:ea typeface="Arial"/>
                <a:cs typeface="Arial"/>
              </a:defRPr>
            </a:pPr>
            <a:endParaRPr lang="es-EC"/>
          </a:p>
        </c:txPr>
        <c:crossAx val="-1643486512"/>
        <c:crosses val="autoZero"/>
        <c:crossBetween val="between"/>
      </c:valAx>
      <c:spPr>
        <a:noFill/>
        <a:ln w="25400">
          <a:noFill/>
        </a:ln>
      </c:spPr>
    </c:plotArea>
    <c:legend>
      <c:legendPos val="b"/>
      <c:layout>
        <c:manualLayout>
          <c:xMode val="edge"/>
          <c:yMode val="edge"/>
          <c:x val="0.39170609741875051"/>
          <c:y val="0.9156363598913323"/>
          <c:w val="0.23348755610842944"/>
          <c:h val="5.2109386335280304E-2"/>
        </c:manualLayout>
      </c:layout>
      <c:overlay val="0"/>
      <c:txPr>
        <a:bodyPr/>
        <a:lstStyle/>
        <a:p>
          <a:pPr>
            <a:defRPr sz="700" b="0" i="0" u="none" strike="noStrike" baseline="0">
              <a:solidFill>
                <a:srgbClr val="000000"/>
              </a:solidFill>
              <a:latin typeface="+mn-lt"/>
              <a:ea typeface="Arial"/>
              <a:cs typeface="Arial"/>
            </a:defRPr>
          </a:pPr>
          <a:endParaRPr lang="es-EC"/>
        </a:p>
      </c:txPr>
    </c:legend>
    <c:plotVisOnly val="1"/>
    <c:dispBlanksAs val="gap"/>
    <c:showDLblsOverMax val="0"/>
  </c:chart>
  <c:spPr>
    <a:noFill/>
    <a:ln>
      <a:solidFill>
        <a:sysClr val="windowText" lastClr="000000"/>
      </a:solidFill>
    </a:ln>
  </c:spPr>
  <c:txPr>
    <a:bodyPr/>
    <a:lstStyle/>
    <a:p>
      <a:pPr>
        <a:defRPr sz="1000" b="0" i="0" u="none" strike="noStrike" baseline="0">
          <a:solidFill>
            <a:srgbClr val="000000"/>
          </a:solidFill>
          <a:latin typeface="Arial"/>
          <a:ea typeface="Arial"/>
          <a:cs typeface="Arial"/>
        </a:defRPr>
      </a:pPr>
      <a:endParaRPr lang="es-EC"/>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000000"/>
                </a:solidFill>
                <a:latin typeface="+mn-lt"/>
                <a:ea typeface="Times New Roman"/>
                <a:cs typeface="Times New Roman"/>
              </a:defRPr>
            </a:pPr>
            <a:r>
              <a:rPr lang="es-EC" sz="1000" b="1" i="0" u="none" strike="noStrike" baseline="0">
                <a:solidFill>
                  <a:srgbClr val="000000"/>
                </a:solidFill>
                <a:latin typeface="+mn-lt"/>
                <a:cs typeface="Arial"/>
              </a:rPr>
              <a:t>ÍNDICE DE PRECIOS AL CONSUMIDOR </a:t>
            </a:r>
          </a:p>
          <a:p>
            <a:pPr>
              <a:defRPr sz="1000" b="1" i="0" u="none" strike="noStrike" baseline="0">
                <a:solidFill>
                  <a:srgbClr val="000000"/>
                </a:solidFill>
                <a:latin typeface="+mn-lt"/>
                <a:ea typeface="Times New Roman"/>
                <a:cs typeface="Times New Roman"/>
              </a:defRPr>
            </a:pPr>
            <a:r>
              <a:rPr lang="es-EC" sz="800" b="0" i="1" u="none" strike="noStrike" baseline="0">
                <a:solidFill>
                  <a:srgbClr val="000000"/>
                </a:solidFill>
                <a:latin typeface="+mn-lt"/>
                <a:cs typeface="Arial"/>
              </a:rPr>
              <a:t>Porcentaje de Variación Anual a Fin de Período</a:t>
            </a:r>
          </a:p>
        </c:rich>
      </c:tx>
      <c:layout>
        <c:manualLayout>
          <c:xMode val="edge"/>
          <c:yMode val="edge"/>
          <c:x val="0.29558572075885253"/>
          <c:y val="3.0149434838233149E-2"/>
        </c:manualLayout>
      </c:layout>
      <c:overlay val="0"/>
      <c:spPr>
        <a:noFill/>
        <a:ln w="25400">
          <a:noFill/>
        </a:ln>
      </c:spPr>
    </c:title>
    <c:autoTitleDeleted val="0"/>
    <c:plotArea>
      <c:layout>
        <c:manualLayout>
          <c:layoutTarget val="inner"/>
          <c:xMode val="edge"/>
          <c:yMode val="edge"/>
          <c:x val="8.2379862700228845E-2"/>
          <c:y val="0.13084151954804185"/>
          <c:w val="0.88329519450800964"/>
          <c:h val="0.6564971697814882"/>
        </c:manualLayout>
      </c:layout>
      <c:barChart>
        <c:barDir val="col"/>
        <c:grouping val="clustered"/>
        <c:varyColors val="0"/>
        <c:ser>
          <c:idx val="0"/>
          <c:order val="0"/>
          <c:spPr>
            <a:solidFill>
              <a:schemeClr val="accent6">
                <a:lumMod val="60000"/>
                <a:lumOff val="40000"/>
              </a:schemeClr>
            </a:solidFill>
            <a:ln w="12700">
              <a:solidFill>
                <a:schemeClr val="accent6">
                  <a:lumMod val="50000"/>
                </a:schemeClr>
              </a:solidFill>
              <a:prstDash val="solid"/>
            </a:ln>
          </c:spPr>
          <c:invertIfNegative val="0"/>
          <c:cat>
            <c:multiLvlStrRef>
              <c:f>'[6_G_Sector_Real-e.xlsx]Datos_Sector_Real-ei'!$C$161:$D$220</c:f>
              <c:multiLvlStrCache>
                <c:ptCount val="60"/>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lvl>
                <c:lvl>
                  <c:pt idx="0">
                    <c:v>2015</c:v>
                  </c:pt>
                  <c:pt idx="12">
                    <c:v>2016</c:v>
                  </c:pt>
                  <c:pt idx="24">
                    <c:v>2017</c:v>
                  </c:pt>
                  <c:pt idx="36">
                    <c:v>2018</c:v>
                  </c:pt>
                  <c:pt idx="48">
                    <c:v>2019</c:v>
                  </c:pt>
                </c:lvl>
              </c:multiLvlStrCache>
            </c:multiLvlStrRef>
          </c:cat>
          <c:val>
            <c:numRef>
              <c:f>'[6_G_Sector_Real-e.xlsx]Datos_Sector_Real-ei'!$E$161:$E$220</c:f>
              <c:numCache>
                <c:formatCode>0.0</c:formatCode>
                <c:ptCount val="60"/>
                <c:pt idx="0">
                  <c:v>3.532171855670807</c:v>
                </c:pt>
                <c:pt idx="1">
                  <c:v>4.051836510625928</c:v>
                </c:pt>
                <c:pt idx="2">
                  <c:v>3.7603398071759608</c:v>
                </c:pt>
                <c:pt idx="3">
                  <c:v>4.3208194963953783</c:v>
                </c:pt>
                <c:pt idx="4">
                  <c:v>4.5484906890322696</c:v>
                </c:pt>
                <c:pt idx="5">
                  <c:v>4.8654527823772442</c:v>
                </c:pt>
                <c:pt idx="6">
                  <c:v>4.3611239275241465</c:v>
                </c:pt>
                <c:pt idx="7">
                  <c:v>4.1416584882259633</c:v>
                </c:pt>
                <c:pt idx="8">
                  <c:v>3.7811446825019912</c:v>
                </c:pt>
                <c:pt idx="9">
                  <c:v>3.4773918535774939</c:v>
                </c:pt>
                <c:pt idx="10">
                  <c:v>3.4011411830474403</c:v>
                </c:pt>
                <c:pt idx="11">
                  <c:v>3.38012513292214</c:v>
                </c:pt>
                <c:pt idx="12">
                  <c:v>3.0900896740086381</c:v>
                </c:pt>
                <c:pt idx="13">
                  <c:v>2.6040612767624225</c:v>
                </c:pt>
                <c:pt idx="14">
                  <c:v>2.3208464108577402</c:v>
                </c:pt>
                <c:pt idx="15">
                  <c:v>1.7823753243683598</c:v>
                </c:pt>
                <c:pt idx="16">
                  <c:v>1.6348199617538341</c:v>
                </c:pt>
                <c:pt idx="17">
                  <c:v>1.5855330521231394</c:v>
                </c:pt>
                <c:pt idx="18">
                  <c:v>1.5797375463993717</c:v>
                </c:pt>
                <c:pt idx="19">
                  <c:v>1.4154726536454945</c:v>
                </c:pt>
                <c:pt idx="20">
                  <c:v>1.3021284025845858</c:v>
                </c:pt>
                <c:pt idx="21">
                  <c:v>1.3104767184654946</c:v>
                </c:pt>
                <c:pt idx="22">
                  <c:v>1.0547889980796725</c:v>
                </c:pt>
                <c:pt idx="23">
                  <c:v>1.1197914471599262</c:v>
                </c:pt>
                <c:pt idx="24">
                  <c:v>0.89765418796987717</c:v>
                </c:pt>
                <c:pt idx="25">
                  <c:v>0.95830692957399322</c:v>
                </c:pt>
                <c:pt idx="26">
                  <c:v>0.95899011504793918</c:v>
                </c:pt>
                <c:pt idx="27">
                  <c:v>1.0880903757012561</c:v>
                </c:pt>
                <c:pt idx="28">
                  <c:v>1.1020826304536655</c:v>
                </c:pt>
                <c:pt idx="29">
                  <c:v>0.15939317724598823</c:v>
                </c:pt>
                <c:pt idx="30">
                  <c:v>0.10389512300118042</c:v>
                </c:pt>
                <c:pt idx="31">
                  <c:v>0.27925995126929593</c:v>
                </c:pt>
                <c:pt idx="32" formatCode="0.00">
                  <c:v>-2.651202487628268E-2</c:v>
                </c:pt>
                <c:pt idx="33" formatCode="0.00">
                  <c:v>-8.8799729145989659E-2</c:v>
                </c:pt>
                <c:pt idx="34" formatCode="0.00">
                  <c:v>-0.21729083445822539</c:v>
                </c:pt>
                <c:pt idx="35" formatCode="0.00">
                  <c:v>-0.19670054309899854</c:v>
                </c:pt>
                <c:pt idx="36" formatCode="#,##0.00">
                  <c:v>-9.4242639208573564E-2</c:v>
                </c:pt>
                <c:pt idx="37" formatCode="0.00">
                  <c:v>-0.13919477891995768</c:v>
                </c:pt>
                <c:pt idx="38" formatCode="0.00">
                  <c:v>-0.21298171767779195</c:v>
                </c:pt>
                <c:pt idx="39" formatCode="0.00">
                  <c:v>-0.78301822760025175</c:v>
                </c:pt>
                <c:pt idx="40" formatCode="#,##0.00">
                  <c:v>-1.00936768211497</c:v>
                </c:pt>
                <c:pt idx="41" formatCode="0.00">
                  <c:v>-0.70800954358995227</c:v>
                </c:pt>
                <c:pt idx="42" formatCode="0.00">
                  <c:v>-0.57233784285671163</c:v>
                </c:pt>
                <c:pt idx="43" formatCode="0.00">
                  <c:v>-0.31623428521999131</c:v>
                </c:pt>
                <c:pt idx="44" formatCode="#,##0.00">
                  <c:v>-1.00936768211497</c:v>
                </c:pt>
                <c:pt idx="45" formatCode="0.00">
                  <c:v>0.32562013861048911</c:v>
                </c:pt>
                <c:pt idx="46" formatCode="#,##0.00">
                  <c:v>0.34658700012577981</c:v>
                </c:pt>
                <c:pt idx="47" formatCode="0.00">
                  <c:v>0.26617035809425715</c:v>
                </c:pt>
                <c:pt idx="48" formatCode="#,##0.00">
                  <c:v>0.541281607815435</c:v>
                </c:pt>
                <c:pt idx="49" formatCode="0.00">
                  <c:v>0.15729623958424099</c:v>
                </c:pt>
                <c:pt idx="50" formatCode="#,##0.00">
                  <c:v>-0.11811881773743949</c:v>
                </c:pt>
                <c:pt idx="51" formatCode="0.00">
                  <c:v>0.19</c:v>
                </c:pt>
                <c:pt idx="52" formatCode="#,##0.00">
                  <c:v>0.37146323224617106</c:v>
                </c:pt>
                <c:pt idx="53" formatCode="0.00">
                  <c:v>0.61145280289333925</c:v>
                </c:pt>
                <c:pt idx="54" formatCode="#,##0.00">
                  <c:v>0.70749254317139787</c:v>
                </c:pt>
                <c:pt idx="55" formatCode="0.00">
                  <c:v>0.33222867768560604</c:v>
                </c:pt>
                <c:pt idx="56" formatCode="#,##0.00">
                  <c:v>-7.1371357662926016E-2</c:v>
                </c:pt>
                <c:pt idx="57" formatCode="0.00">
                  <c:v>0.49623080180403178</c:v>
                </c:pt>
                <c:pt idx="58" formatCode="#,##0.00">
                  <c:v>4.1967153761007125E-2</c:v>
                </c:pt>
                <c:pt idx="59" formatCode="0.00">
                  <c:v>-6.5333180752318754E-2</c:v>
                </c:pt>
              </c:numCache>
            </c:numRef>
          </c:val>
          <c:extLst xmlns:c16r2="http://schemas.microsoft.com/office/drawing/2015/06/chart">
            <c:ext xmlns:c16="http://schemas.microsoft.com/office/drawing/2014/chart" uri="{C3380CC4-5D6E-409C-BE32-E72D297353CC}">
              <c16:uniqueId val="{00000000-2150-4DF5-8B85-A20691332EF1}"/>
            </c:ext>
          </c:extLst>
        </c:ser>
        <c:dLbls>
          <c:showLegendKey val="0"/>
          <c:showVal val="0"/>
          <c:showCatName val="0"/>
          <c:showSerName val="0"/>
          <c:showPercent val="0"/>
          <c:showBubbleSize val="0"/>
        </c:dLbls>
        <c:gapWidth val="150"/>
        <c:axId val="-1643499024"/>
        <c:axId val="-1643489232"/>
      </c:barChart>
      <c:catAx>
        <c:axId val="-1643499024"/>
        <c:scaling>
          <c:orientation val="minMax"/>
        </c:scaling>
        <c:delete val="0"/>
        <c:axPos val="b"/>
        <c:numFmt formatCode="[$-C0A]mmm\-yy;@" sourceLinked="0"/>
        <c:majorTickMark val="none"/>
        <c:minorTickMark val="none"/>
        <c:tickLblPos val="low"/>
        <c:spPr>
          <a:ln w="12700">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89232"/>
        <c:crosses val="autoZero"/>
        <c:auto val="1"/>
        <c:lblAlgn val="ctr"/>
        <c:lblOffset val="100"/>
        <c:tickLblSkip val="1"/>
        <c:tickMarkSkip val="1"/>
        <c:noMultiLvlLbl val="0"/>
      </c:catAx>
      <c:valAx>
        <c:axId val="-1643489232"/>
        <c:scaling>
          <c:orientation val="minMax"/>
          <c:min val="-1"/>
        </c:scaling>
        <c:delete val="0"/>
        <c:axPos val="l"/>
        <c:numFmt formatCode="0.00" sourceLinked="0"/>
        <c:majorTickMark val="out"/>
        <c:minorTickMark val="none"/>
        <c:tickLblPos val="nextTo"/>
        <c:spPr>
          <a:ln w="12700">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9024"/>
        <c:crosses val="autoZero"/>
        <c:crossBetween val="between"/>
        <c:majorUnit val="1"/>
      </c:valAx>
      <c:spPr>
        <a:noFill/>
        <a:ln w="25400">
          <a:noFill/>
        </a:ln>
      </c:spPr>
    </c:plotArea>
    <c:plotVisOnly val="1"/>
    <c:dispBlanksAs val="zero"/>
    <c:showDLblsOverMax val="0"/>
  </c:chart>
  <c:spPr>
    <a:noFill/>
    <a:ln w="3175">
      <a:solidFill>
        <a:srgbClr val="000000"/>
      </a:solidFill>
      <a:prstDash val="solid"/>
    </a:ln>
  </c:spPr>
  <c:txPr>
    <a:bodyPr/>
    <a:lstStyle/>
    <a:p>
      <a:pPr>
        <a:defRPr sz="600" b="1" i="0" u="none" strike="noStrike" baseline="0">
          <a:solidFill>
            <a:srgbClr val="000000"/>
          </a:solidFill>
          <a:latin typeface="Times New Roman"/>
          <a:ea typeface="Times New Roman"/>
          <a:cs typeface="Times New Roman"/>
        </a:defRPr>
      </a:pPr>
      <a:endParaRPr lang="es-EC"/>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1" i="0" u="none" strike="noStrike" baseline="0">
                <a:solidFill>
                  <a:srgbClr val="000000"/>
                </a:solidFill>
                <a:latin typeface="Times New Roman"/>
                <a:ea typeface="Times New Roman"/>
                <a:cs typeface="Times New Roman"/>
              </a:defRPr>
            </a:pPr>
            <a:r>
              <a:rPr lang="es-EC" sz="1000" b="1" i="0" u="none" strike="noStrike" baseline="0">
                <a:solidFill>
                  <a:srgbClr val="000000"/>
                </a:solidFill>
                <a:latin typeface="+mn-lt"/>
                <a:cs typeface="Arial"/>
              </a:rPr>
              <a:t>ÍNDICE DEL SALARIO REAL PROMEDIO</a:t>
            </a:r>
            <a:endParaRPr lang="es-EC" sz="1000" b="1" i="0" u="none" strike="noStrike" baseline="0">
              <a:solidFill>
                <a:srgbClr val="000000"/>
              </a:solidFill>
              <a:latin typeface="+mn-lt"/>
              <a:cs typeface="Times New Roman"/>
            </a:endParaRPr>
          </a:p>
          <a:p>
            <a:pPr>
              <a:defRPr sz="600" b="1" i="0" u="none" strike="noStrike" baseline="0">
                <a:solidFill>
                  <a:srgbClr val="000000"/>
                </a:solidFill>
                <a:latin typeface="Times New Roman"/>
                <a:ea typeface="Times New Roman"/>
                <a:cs typeface="Times New Roman"/>
              </a:defRPr>
            </a:pPr>
            <a:r>
              <a:rPr lang="es-EC" sz="800" b="0" i="1" u="none" strike="noStrike" baseline="0">
                <a:solidFill>
                  <a:srgbClr val="000000"/>
                </a:solidFill>
                <a:latin typeface="+mn-lt"/>
                <a:cs typeface="Arial"/>
              </a:rPr>
              <a:t>Base, Enero - Diciembre de 2014 = 100</a:t>
            </a:r>
          </a:p>
        </c:rich>
      </c:tx>
      <c:layout>
        <c:manualLayout>
          <c:xMode val="edge"/>
          <c:yMode val="edge"/>
          <c:x val="0.27580891703382787"/>
          <c:y val="3.4267795671270265E-2"/>
        </c:manualLayout>
      </c:layout>
      <c:overlay val="0"/>
      <c:spPr>
        <a:noFill/>
        <a:ln w="25400">
          <a:noFill/>
        </a:ln>
      </c:spPr>
    </c:title>
    <c:autoTitleDeleted val="0"/>
    <c:plotArea>
      <c:layout>
        <c:manualLayout>
          <c:layoutTarget val="inner"/>
          <c:xMode val="edge"/>
          <c:yMode val="edge"/>
          <c:x val="6.3938698772551816E-2"/>
          <c:y val="0.15887898802262487"/>
          <c:w val="0.94885028978466857"/>
          <c:h val="0.63698773264854414"/>
        </c:manualLayout>
      </c:layout>
      <c:lineChart>
        <c:grouping val="standard"/>
        <c:varyColors val="0"/>
        <c:ser>
          <c:idx val="0"/>
          <c:order val="0"/>
          <c:spPr>
            <a:ln w="19050">
              <a:solidFill>
                <a:schemeClr val="accent6">
                  <a:lumMod val="50000"/>
                </a:schemeClr>
              </a:solidFill>
              <a:prstDash val="solid"/>
            </a:ln>
          </c:spPr>
          <c:marker>
            <c:symbol val="none"/>
          </c:marker>
          <c:cat>
            <c:multiLvlStrRef>
              <c:f>'[6_G_Sector_Real-e.xlsx]Datos_Sector_Real-ei'!$C$161:$D$220</c:f>
              <c:multiLvlStrCache>
                <c:ptCount val="60"/>
                <c:lvl>
                  <c:pt idx="0">
                    <c:v>ene</c:v>
                  </c:pt>
                  <c:pt idx="1">
                    <c:v>feb</c:v>
                  </c:pt>
                  <c:pt idx="2">
                    <c:v>mar</c:v>
                  </c:pt>
                  <c:pt idx="3">
                    <c:v>abr</c:v>
                  </c:pt>
                  <c:pt idx="4">
                    <c:v>may</c:v>
                  </c:pt>
                  <c:pt idx="5">
                    <c:v>jun</c:v>
                  </c:pt>
                  <c:pt idx="6">
                    <c:v>jul</c:v>
                  </c:pt>
                  <c:pt idx="7">
                    <c:v>ago</c:v>
                  </c:pt>
                  <c:pt idx="8">
                    <c:v>sep</c:v>
                  </c:pt>
                  <c:pt idx="9">
                    <c:v>oct</c:v>
                  </c:pt>
                  <c:pt idx="10">
                    <c:v>nov</c:v>
                  </c:pt>
                  <c:pt idx="11">
                    <c:v>dic</c:v>
                  </c:pt>
                  <c:pt idx="12">
                    <c:v>ene</c:v>
                  </c:pt>
                  <c:pt idx="13">
                    <c:v>feb</c:v>
                  </c:pt>
                  <c:pt idx="14">
                    <c:v>mar</c:v>
                  </c:pt>
                  <c:pt idx="15">
                    <c:v>abr</c:v>
                  </c:pt>
                  <c:pt idx="16">
                    <c:v>may</c:v>
                  </c:pt>
                  <c:pt idx="17">
                    <c:v>jun</c:v>
                  </c:pt>
                  <c:pt idx="18">
                    <c:v>jul</c:v>
                  </c:pt>
                  <c:pt idx="19">
                    <c:v>ago</c:v>
                  </c:pt>
                  <c:pt idx="20">
                    <c:v>sep</c:v>
                  </c:pt>
                  <c:pt idx="21">
                    <c:v>oct</c:v>
                  </c:pt>
                  <c:pt idx="22">
                    <c:v>nov</c:v>
                  </c:pt>
                  <c:pt idx="23">
                    <c:v>dic</c:v>
                  </c:pt>
                  <c:pt idx="24">
                    <c:v>ene</c:v>
                  </c:pt>
                  <c:pt idx="25">
                    <c:v>feb</c:v>
                  </c:pt>
                  <c:pt idx="26">
                    <c:v>mar</c:v>
                  </c:pt>
                  <c:pt idx="27">
                    <c:v>abr</c:v>
                  </c:pt>
                  <c:pt idx="28">
                    <c:v>may</c:v>
                  </c:pt>
                  <c:pt idx="29">
                    <c:v>jun</c:v>
                  </c:pt>
                  <c:pt idx="30">
                    <c:v>jul</c:v>
                  </c:pt>
                  <c:pt idx="31">
                    <c:v>ago</c:v>
                  </c:pt>
                  <c:pt idx="32">
                    <c:v>sep</c:v>
                  </c:pt>
                  <c:pt idx="33">
                    <c:v>oct</c:v>
                  </c:pt>
                  <c:pt idx="34">
                    <c:v>nov</c:v>
                  </c:pt>
                  <c:pt idx="35">
                    <c:v>dic</c:v>
                  </c:pt>
                  <c:pt idx="36">
                    <c:v>ene</c:v>
                  </c:pt>
                  <c:pt idx="37">
                    <c:v>feb</c:v>
                  </c:pt>
                  <c:pt idx="38">
                    <c:v>mar</c:v>
                  </c:pt>
                  <c:pt idx="39">
                    <c:v>abr</c:v>
                  </c:pt>
                  <c:pt idx="40">
                    <c:v>may</c:v>
                  </c:pt>
                  <c:pt idx="41">
                    <c:v>jun</c:v>
                  </c:pt>
                  <c:pt idx="42">
                    <c:v>jul</c:v>
                  </c:pt>
                  <c:pt idx="43">
                    <c:v>ago</c:v>
                  </c:pt>
                  <c:pt idx="44">
                    <c:v>sep</c:v>
                  </c:pt>
                  <c:pt idx="45">
                    <c:v>oct</c:v>
                  </c:pt>
                  <c:pt idx="46">
                    <c:v>nov</c:v>
                  </c:pt>
                  <c:pt idx="47">
                    <c:v>dic</c:v>
                  </c:pt>
                  <c:pt idx="48">
                    <c:v>ene</c:v>
                  </c:pt>
                  <c:pt idx="49">
                    <c:v>feb</c:v>
                  </c:pt>
                  <c:pt idx="50">
                    <c:v>mar</c:v>
                  </c:pt>
                  <c:pt idx="51">
                    <c:v>abr</c:v>
                  </c:pt>
                  <c:pt idx="52">
                    <c:v>may</c:v>
                  </c:pt>
                  <c:pt idx="53">
                    <c:v>jun</c:v>
                  </c:pt>
                  <c:pt idx="54">
                    <c:v>jul</c:v>
                  </c:pt>
                  <c:pt idx="55">
                    <c:v>ago</c:v>
                  </c:pt>
                  <c:pt idx="56">
                    <c:v>sep</c:v>
                  </c:pt>
                  <c:pt idx="57">
                    <c:v>oct</c:v>
                  </c:pt>
                  <c:pt idx="58">
                    <c:v>nov</c:v>
                  </c:pt>
                  <c:pt idx="59">
                    <c:v>dic</c:v>
                  </c:pt>
                </c:lvl>
                <c:lvl>
                  <c:pt idx="0">
                    <c:v>2015</c:v>
                  </c:pt>
                  <c:pt idx="12">
                    <c:v>2016</c:v>
                  </c:pt>
                  <c:pt idx="24">
                    <c:v>2017</c:v>
                  </c:pt>
                  <c:pt idx="36">
                    <c:v>2018</c:v>
                  </c:pt>
                  <c:pt idx="48">
                    <c:v>2019</c:v>
                  </c:pt>
                </c:lvl>
              </c:multiLvlStrCache>
            </c:multiLvlStrRef>
          </c:cat>
          <c:val>
            <c:numRef>
              <c:f>'[6_G_Sector_Real-e.xlsx]Datos_Sector_Real-ei'!$H$161:$H$220</c:f>
              <c:numCache>
                <c:formatCode>0.0</c:formatCode>
                <c:ptCount val="60"/>
                <c:pt idx="0">
                  <c:v>101.5319647955135</c:v>
                </c:pt>
                <c:pt idx="1">
                  <c:v>101.42050003059431</c:v>
                </c:pt>
                <c:pt idx="2">
                  <c:v>100.71921019770652</c:v>
                </c:pt>
                <c:pt idx="3">
                  <c:v>100.42248595547588</c:v>
                </c:pt>
                <c:pt idx="4">
                  <c:v>100.46380069282104</c:v>
                </c:pt>
                <c:pt idx="5">
                  <c:v>100.35936557075091</c:v>
                </c:pt>
                <c:pt idx="6">
                  <c:v>99.956174838978484</c:v>
                </c:pt>
                <c:pt idx="7">
                  <c:v>99.747278356203836</c:v>
                </c:pt>
                <c:pt idx="8">
                  <c:v>99.139824627193065</c:v>
                </c:pt>
                <c:pt idx="9">
                  <c:v>98.939178030381655</c:v>
                </c:pt>
                <c:pt idx="10">
                  <c:v>98.760193859607597</c:v>
                </c:pt>
                <c:pt idx="11">
                  <c:v>98.646993137365783</c:v>
                </c:pt>
                <c:pt idx="12">
                  <c:v>102.42245618266929</c:v>
                </c:pt>
                <c:pt idx="13">
                  <c:v>102.28126342250125</c:v>
                </c:pt>
                <c:pt idx="14">
                  <c:v>102.14131386989216</c:v>
                </c:pt>
                <c:pt idx="15">
                  <c:v>101.82913017324869</c:v>
                </c:pt>
                <c:pt idx="16">
                  <c:v>101.79675925575449</c:v>
                </c:pt>
                <c:pt idx="17">
                  <c:v>101.43276047179828</c:v>
                </c:pt>
                <c:pt idx="18">
                  <c:v>101.5192572938429</c:v>
                </c:pt>
                <c:pt idx="19">
                  <c:v>101.68502125421692</c:v>
                </c:pt>
                <c:pt idx="20">
                  <c:v>101.53032057423815</c:v>
                </c:pt>
                <c:pt idx="21">
                  <c:v>101.61389601026194</c:v>
                </c:pt>
                <c:pt idx="22">
                  <c:v>101.76169685360196</c:v>
                </c:pt>
                <c:pt idx="23">
                  <c:v>101.60036569768462</c:v>
                </c:pt>
                <c:pt idx="24">
                  <c:v>104.01287145338358</c:v>
                </c:pt>
                <c:pt idx="25">
                  <c:v>103.80708456153269</c:v>
                </c:pt>
                <c:pt idx="26">
                  <c:v>103.66434575894993</c:v>
                </c:pt>
                <c:pt idx="27">
                  <c:v>103.2155213062852</c:v>
                </c:pt>
                <c:pt idx="28">
                  <c:v>103.16842945480931</c:v>
                </c:pt>
                <c:pt idx="29">
                  <c:v>103.76706403352924</c:v>
                </c:pt>
                <c:pt idx="30">
                  <c:v>103.91312942330219</c:v>
                </c:pt>
                <c:pt idx="31">
                  <c:v>103.90078584772451</c:v>
                </c:pt>
                <c:pt idx="32">
                  <c:v>104.06001443687481</c:v>
                </c:pt>
                <c:pt idx="33">
                  <c:v>104.21059981300589</c:v>
                </c:pt>
                <c:pt idx="34">
                  <c:v>104.49656577839635</c:v>
                </c:pt>
                <c:pt idx="35">
                  <c:v>104.30937443608511</c:v>
                </c:pt>
                <c:pt idx="36">
                  <c:v>107.16204147683656</c:v>
                </c:pt>
                <c:pt idx="37">
                  <c:v>106.99816736727146</c:v>
                </c:pt>
                <c:pt idx="38">
                  <c:v>106.9300510906332</c:v>
                </c:pt>
                <c:pt idx="39">
                  <c:v>107.07877838316982</c:v>
                </c:pt>
                <c:pt idx="40">
                  <c:v>107.27465582288922</c:v>
                </c:pt>
                <c:pt idx="41">
                  <c:v>107.56964147183614</c:v>
                </c:pt>
                <c:pt idx="42">
                  <c:v>107.57407121190903</c:v>
                </c:pt>
                <c:pt idx="43">
                  <c:v>107.28495057625311</c:v>
                </c:pt>
                <c:pt idx="44" formatCode="0.00">
                  <c:v>106.86616490438642</c:v>
                </c:pt>
                <c:pt idx="45" formatCode="0.00">
                  <c:v>106.91643065323986</c:v>
                </c:pt>
                <c:pt idx="46" formatCode="0.00">
                  <c:v>107.18742083584152</c:v>
                </c:pt>
                <c:pt idx="47" formatCode="0.00">
                  <c:v>107.08122289833446</c:v>
                </c:pt>
                <c:pt idx="48" formatCode="0.00">
                  <c:v>108.79944024691868</c:v>
                </c:pt>
                <c:pt idx="49" formatCode="0.00">
                  <c:v>109.04954215447356</c:v>
                </c:pt>
                <c:pt idx="50" formatCode="0.00">
                  <c:v>109.2806225587657</c:v>
                </c:pt>
                <c:pt idx="51" formatCode="0.00">
                  <c:v>109.09345598648574</c:v>
                </c:pt>
                <c:pt idx="52" formatCode="0.00">
                  <c:v>109.09804640564766</c:v>
                </c:pt>
                <c:pt idx="53" formatCode="0.00">
                  <c:v>109.13709771946995</c:v>
                </c:pt>
                <c:pt idx="54" formatCode="0.00">
                  <c:v>109.03750908513159</c:v>
                </c:pt>
                <c:pt idx="55" formatCode="0.00">
                  <c:v>109.1511826330667</c:v>
                </c:pt>
                <c:pt idx="56" formatCode="0.00">
                  <c:v>109.16424014673333</c:v>
                </c:pt>
                <c:pt idx="57" formatCode="0.00">
                  <c:v>108.59873778775071</c:v>
                </c:pt>
                <c:pt idx="58" formatCode="0.00">
                  <c:v>109.36835943843121</c:v>
                </c:pt>
                <c:pt idx="59" formatCode="0.00">
                  <c:v>109.37731368584681</c:v>
                </c:pt>
              </c:numCache>
            </c:numRef>
          </c:val>
          <c:smooth val="0"/>
          <c:extLst xmlns:c16r2="http://schemas.microsoft.com/office/drawing/2015/06/chart">
            <c:ext xmlns:c16="http://schemas.microsoft.com/office/drawing/2014/chart" uri="{C3380CC4-5D6E-409C-BE32-E72D297353CC}">
              <c16:uniqueId val="{00000000-59D6-4B48-960A-8D8D836DC370}"/>
            </c:ext>
          </c:extLst>
        </c:ser>
        <c:dLbls>
          <c:showLegendKey val="0"/>
          <c:showVal val="0"/>
          <c:showCatName val="0"/>
          <c:showSerName val="0"/>
          <c:showPercent val="0"/>
          <c:showBubbleSize val="0"/>
        </c:dLbls>
        <c:smooth val="0"/>
        <c:axId val="-1643491408"/>
        <c:axId val="-1643490864"/>
      </c:lineChart>
      <c:catAx>
        <c:axId val="-1643491408"/>
        <c:scaling>
          <c:orientation val="minMax"/>
        </c:scaling>
        <c:delete val="0"/>
        <c:axPos val="b"/>
        <c:numFmt formatCode="[$-C0A]mmm\-yy;@" sourceLinked="0"/>
        <c:majorTickMark val="none"/>
        <c:minorTickMark val="out"/>
        <c:tickLblPos val="low"/>
        <c:spPr>
          <a:ln w="12700">
            <a:solidFill>
              <a:srgbClr val="000000"/>
            </a:solidFill>
            <a:prstDash val="solid"/>
          </a:ln>
        </c:spPr>
        <c:txPr>
          <a:bodyPr rot="-5400000" vert="horz"/>
          <a:lstStyle/>
          <a:p>
            <a:pPr>
              <a:defRPr sz="600" b="0" i="0" u="none" strike="noStrike" baseline="0">
                <a:solidFill>
                  <a:srgbClr val="000000"/>
                </a:solidFill>
                <a:latin typeface="+mn-lt"/>
                <a:ea typeface="Arial"/>
                <a:cs typeface="Arial"/>
              </a:defRPr>
            </a:pPr>
            <a:endParaRPr lang="es-EC"/>
          </a:p>
        </c:txPr>
        <c:crossAx val="-1643490864"/>
        <c:crossesAt val="86"/>
        <c:auto val="1"/>
        <c:lblAlgn val="ctr"/>
        <c:lblOffset val="100"/>
        <c:tickLblSkip val="1"/>
        <c:tickMarkSkip val="1"/>
        <c:noMultiLvlLbl val="0"/>
      </c:catAx>
      <c:valAx>
        <c:axId val="-1643490864"/>
        <c:scaling>
          <c:orientation val="minMax"/>
          <c:max val="110"/>
          <c:min val="93"/>
        </c:scaling>
        <c:delete val="0"/>
        <c:axPos val="l"/>
        <c:numFmt formatCode="0" sourceLinked="0"/>
        <c:majorTickMark val="out"/>
        <c:minorTickMark val="none"/>
        <c:tickLblPos val="nextTo"/>
        <c:spPr>
          <a:ln w="3175">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1408"/>
        <c:crosses val="autoZero"/>
        <c:crossBetween val="between"/>
        <c:majorUnit val="5"/>
      </c:valAx>
      <c:spPr>
        <a:noFill/>
        <a:ln w="25400">
          <a:noFill/>
        </a:ln>
      </c:spPr>
    </c:plotArea>
    <c:plotVisOnly val="1"/>
    <c:dispBlanksAs val="zero"/>
    <c:showDLblsOverMax val="0"/>
  </c:chart>
  <c:spPr>
    <a:noFill/>
    <a:ln w="3175">
      <a:solidFill>
        <a:srgbClr val="000000"/>
      </a:solidFill>
      <a:prstDash val="solid"/>
    </a:ln>
  </c:spPr>
  <c:txPr>
    <a:bodyPr/>
    <a:lstStyle/>
    <a:p>
      <a:pPr>
        <a:defRPr sz="600" b="1" i="0" u="none" strike="noStrike" baseline="0">
          <a:solidFill>
            <a:srgbClr val="000000"/>
          </a:solidFill>
          <a:latin typeface="Times New Roman"/>
          <a:ea typeface="Times New Roman"/>
          <a:cs typeface="Times New Roman"/>
        </a:defRPr>
      </a:pPr>
      <a:endParaRPr lang="es-EC"/>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600" b="0" i="0" u="none" strike="noStrike" baseline="0">
                <a:solidFill>
                  <a:srgbClr val="000000"/>
                </a:solidFill>
                <a:latin typeface="Arial"/>
                <a:ea typeface="Arial"/>
                <a:cs typeface="Arial"/>
              </a:defRPr>
            </a:pPr>
            <a:r>
              <a:rPr lang="es-EC" sz="1000" b="1" i="0" u="none" strike="noStrike" baseline="0">
                <a:solidFill>
                  <a:srgbClr val="000000"/>
                </a:solidFill>
                <a:latin typeface="+mn-lt"/>
                <a:cs typeface="Arial"/>
              </a:rPr>
              <a:t>PIB REAL TRIMESTRAL</a:t>
            </a:r>
            <a:r>
              <a:rPr lang="es-EC" sz="800" b="1" i="0" u="none" strike="noStrike" baseline="0">
                <a:solidFill>
                  <a:srgbClr val="000000"/>
                </a:solidFill>
                <a:latin typeface="+mn-lt"/>
                <a:cs typeface="Arial"/>
              </a:rPr>
              <a:t> </a:t>
            </a:r>
            <a:endParaRPr lang="es-EC" sz="700" b="1" i="0" u="none" strike="noStrike" baseline="0">
              <a:solidFill>
                <a:srgbClr val="000000"/>
              </a:solidFill>
              <a:latin typeface="+mn-lt"/>
              <a:cs typeface="Arial"/>
            </a:endParaRPr>
          </a:p>
          <a:p>
            <a:pPr>
              <a:defRPr sz="600" b="0" i="0" u="none" strike="noStrike" baseline="0">
                <a:solidFill>
                  <a:srgbClr val="000000"/>
                </a:solidFill>
                <a:latin typeface="Arial"/>
                <a:ea typeface="Arial"/>
                <a:cs typeface="Arial"/>
              </a:defRPr>
            </a:pPr>
            <a:r>
              <a:rPr lang="es-EC" sz="800" b="0" i="1" u="none" strike="noStrike" baseline="0">
                <a:solidFill>
                  <a:srgbClr val="000000"/>
                </a:solidFill>
                <a:latin typeface="+mn-lt"/>
                <a:cs typeface="Arial"/>
              </a:rPr>
              <a:t>Tasas de Variación t / t-1 </a:t>
            </a:r>
          </a:p>
        </c:rich>
      </c:tx>
      <c:layout/>
      <c:overlay val="0"/>
      <c:spPr>
        <a:noFill/>
        <a:ln w="25400">
          <a:noFill/>
        </a:ln>
      </c:spPr>
    </c:title>
    <c:autoTitleDeleted val="0"/>
    <c:plotArea>
      <c:layout>
        <c:manualLayout>
          <c:layoutTarget val="inner"/>
          <c:xMode val="edge"/>
          <c:yMode val="edge"/>
          <c:x val="0.11805582242798419"/>
          <c:y val="0.15576371374767117"/>
          <c:w val="0.8449093173767569"/>
          <c:h val="0.61993958071572208"/>
        </c:manualLayout>
      </c:layout>
      <c:barChart>
        <c:barDir val="col"/>
        <c:grouping val="clustered"/>
        <c:varyColors val="0"/>
        <c:ser>
          <c:idx val="0"/>
          <c:order val="0"/>
          <c:spPr>
            <a:solidFill>
              <a:schemeClr val="accent6">
                <a:lumMod val="60000"/>
                <a:lumOff val="40000"/>
              </a:schemeClr>
            </a:solidFill>
            <a:ln w="3175">
              <a:solidFill>
                <a:schemeClr val="accent6">
                  <a:lumMod val="50000"/>
                </a:schemeClr>
              </a:solidFill>
              <a:prstDash val="solid"/>
            </a:ln>
          </c:spPr>
          <c:invertIfNegative val="0"/>
          <c:dLbls>
            <c:numFmt formatCode="#,##0.0" sourceLinked="0"/>
            <c:spPr>
              <a:noFill/>
              <a:ln>
                <a:noFill/>
              </a:ln>
              <a:effectLst/>
            </c:spPr>
            <c:txPr>
              <a:bodyPr/>
              <a:lstStyle/>
              <a:p>
                <a:pPr>
                  <a:defRPr i="1"/>
                </a:pPr>
                <a:endParaRPr lang="es-EC"/>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'[6_G_Sector_Real-e.xlsx]Datos_Sector_Real-ei'!$J$69:$K$83</c:f>
              <c:multiLvlStrCache>
                <c:ptCount val="15"/>
                <c:lvl>
                  <c:pt idx="0">
                    <c:v>I</c:v>
                  </c:pt>
                  <c:pt idx="1">
                    <c:v>II</c:v>
                  </c:pt>
                  <c:pt idx="2">
                    <c:v>III</c:v>
                  </c:pt>
                  <c:pt idx="3">
                    <c:v>IV</c:v>
                  </c:pt>
                  <c:pt idx="4">
                    <c:v>I</c:v>
                  </c:pt>
                  <c:pt idx="5">
                    <c:v>II</c:v>
                  </c:pt>
                  <c:pt idx="6">
                    <c:v>III</c:v>
                  </c:pt>
                  <c:pt idx="7">
                    <c:v>IV</c:v>
                  </c:pt>
                  <c:pt idx="8">
                    <c:v>I</c:v>
                  </c:pt>
                  <c:pt idx="9">
                    <c:v>II</c:v>
                  </c:pt>
                  <c:pt idx="10">
                    <c:v>III</c:v>
                  </c:pt>
                  <c:pt idx="11">
                    <c:v>IV</c:v>
                  </c:pt>
                  <c:pt idx="12">
                    <c:v>I</c:v>
                  </c:pt>
                  <c:pt idx="13">
                    <c:v>II</c:v>
                  </c:pt>
                  <c:pt idx="14">
                    <c:v>III</c:v>
                  </c:pt>
                </c:lvl>
                <c:lvl>
                  <c:pt idx="0">
                    <c:v>2016</c:v>
                  </c:pt>
                  <c:pt idx="4">
                    <c:v>2017</c:v>
                  </c:pt>
                  <c:pt idx="8">
                    <c:v>2018</c:v>
                  </c:pt>
                  <c:pt idx="12">
                    <c:v>2019</c:v>
                  </c:pt>
                </c:lvl>
              </c:multiLvlStrCache>
            </c:multiLvlStrRef>
          </c:cat>
          <c:val>
            <c:numRef>
              <c:f>'[6_G_Sector_Real-e.xlsx]Datos_Sector_Real-ei'!$L$69:$L$83</c:f>
              <c:numCache>
                <c:formatCode>0.0</c:formatCode>
                <c:ptCount val="15"/>
                <c:pt idx="0">
                  <c:v>-0.7156132858258335</c:v>
                </c:pt>
                <c:pt idx="1">
                  <c:v>0.71765577945979153</c:v>
                </c:pt>
                <c:pt idx="2">
                  <c:v>-9.9197274807494296E-2</c:v>
                </c:pt>
                <c:pt idx="3">
                  <c:v>0.92153456075210194</c:v>
                </c:pt>
                <c:pt idx="4">
                  <c:v>0.15741452101305509</c:v>
                </c:pt>
                <c:pt idx="5">
                  <c:v>1.0746010886427459</c:v>
                </c:pt>
                <c:pt idx="6">
                  <c:v>0.75447948339610882</c:v>
                </c:pt>
                <c:pt idx="7">
                  <c:v>0.74625387323539183</c:v>
                </c:pt>
                <c:pt idx="8">
                  <c:v>-1.0573470942548457</c:v>
                </c:pt>
                <c:pt idx="9">
                  <c:v>1.0169139995779952</c:v>
                </c:pt>
                <c:pt idx="10">
                  <c:v>0.76704292446483358</c:v>
                </c:pt>
                <c:pt idx="11">
                  <c:v>1.7183949450094715E-2</c:v>
                </c:pt>
                <c:pt idx="12">
                  <c:v>-0.64208930656842744</c:v>
                </c:pt>
                <c:pt idx="13">
                  <c:v>0.42927304806850142</c:v>
                </c:pt>
                <c:pt idx="14">
                  <c:v>0.13813837877845181</c:v>
                </c:pt>
              </c:numCache>
            </c:numRef>
          </c:val>
          <c:extLst xmlns:c16r2="http://schemas.microsoft.com/office/drawing/2015/06/chart">
            <c:ext xmlns:c16="http://schemas.microsoft.com/office/drawing/2014/chart" uri="{C3380CC4-5D6E-409C-BE32-E72D297353CC}">
              <c16:uniqueId val="{00000000-5E31-4317-8A31-934AC68EA174}"/>
            </c:ext>
          </c:extLst>
        </c:ser>
        <c:dLbls>
          <c:showLegendKey val="0"/>
          <c:showVal val="1"/>
          <c:showCatName val="0"/>
          <c:showSerName val="0"/>
          <c:showPercent val="0"/>
          <c:showBubbleSize val="0"/>
        </c:dLbls>
        <c:gapWidth val="150"/>
        <c:axId val="-1643498480"/>
        <c:axId val="-1643497936"/>
      </c:barChart>
      <c:catAx>
        <c:axId val="-1643498480"/>
        <c:scaling>
          <c:orientation val="minMax"/>
        </c:scaling>
        <c:delete val="0"/>
        <c:axPos val="b"/>
        <c:numFmt formatCode="General" sourceLinked="1"/>
        <c:majorTickMark val="none"/>
        <c:minorTickMark val="none"/>
        <c:tickLblPos val="low"/>
        <c:spPr>
          <a:ln w="12700">
            <a:solidFill>
              <a:schemeClr val="tx1"/>
            </a:solidFill>
            <a:prstDash val="solid"/>
          </a:ln>
        </c:spPr>
        <c:txPr>
          <a:bodyPr rot="0" vert="horz"/>
          <a:lstStyle/>
          <a:p>
            <a:pPr>
              <a:defRPr sz="600" b="0" i="0" u="none" strike="noStrike" baseline="0">
                <a:solidFill>
                  <a:srgbClr val="000000"/>
                </a:solidFill>
                <a:latin typeface="Arial"/>
                <a:ea typeface="Arial"/>
                <a:cs typeface="Arial"/>
              </a:defRPr>
            </a:pPr>
            <a:endParaRPr lang="es-EC"/>
          </a:p>
        </c:txPr>
        <c:crossAx val="-1643497936"/>
        <c:crossesAt val="0"/>
        <c:auto val="1"/>
        <c:lblAlgn val="ctr"/>
        <c:lblOffset val="100"/>
        <c:tickLblSkip val="1"/>
        <c:tickMarkSkip val="1"/>
        <c:noMultiLvlLbl val="0"/>
      </c:catAx>
      <c:valAx>
        <c:axId val="-1643497936"/>
        <c:scaling>
          <c:orientation val="minMax"/>
        </c:scaling>
        <c:delete val="0"/>
        <c:axPos val="l"/>
        <c:numFmt formatCode="0.00" sourceLinked="0"/>
        <c:majorTickMark val="none"/>
        <c:minorTickMark val="none"/>
        <c:tickLblPos val="nextTo"/>
        <c:spPr>
          <a:ln w="12700">
            <a:solidFill>
              <a:srgbClr val="000000"/>
            </a:solidFill>
            <a:prstDash val="solid"/>
          </a:ln>
        </c:spPr>
        <c:txPr>
          <a:bodyPr rot="0" vert="horz"/>
          <a:lstStyle/>
          <a:p>
            <a:pPr>
              <a:defRPr sz="600" b="0" i="0" u="none" strike="noStrike" baseline="0">
                <a:solidFill>
                  <a:srgbClr val="000000"/>
                </a:solidFill>
                <a:latin typeface="+mn-lt"/>
                <a:ea typeface="Arial"/>
                <a:cs typeface="Arial"/>
              </a:defRPr>
            </a:pPr>
            <a:endParaRPr lang="es-EC"/>
          </a:p>
        </c:txPr>
        <c:crossAx val="-1643498480"/>
        <c:crosses val="autoZero"/>
        <c:crossBetween val="between"/>
      </c:valAx>
      <c:spPr>
        <a:noFill/>
        <a:ln w="25400">
          <a:noFill/>
        </a:ln>
      </c:spPr>
    </c:plotArea>
    <c:plotVisOnly val="1"/>
    <c:dispBlanksAs val="gap"/>
    <c:showDLblsOverMax val="0"/>
  </c:chart>
  <c:spPr>
    <a:noFill/>
    <a:ln w="3175">
      <a:solidFill>
        <a:srgbClr val="000000"/>
      </a:solidFill>
      <a:prstDash val="solid"/>
    </a:ln>
  </c:spPr>
  <c:txPr>
    <a:bodyPr/>
    <a:lstStyle/>
    <a:p>
      <a:pPr>
        <a:defRPr sz="600" b="0" i="0" u="none" strike="noStrike" baseline="0">
          <a:solidFill>
            <a:srgbClr val="000000"/>
          </a:solidFill>
          <a:latin typeface="Arial"/>
          <a:ea typeface="Arial"/>
          <a:cs typeface="Arial"/>
        </a:defRPr>
      </a:pPr>
      <a:endParaRPr lang="es-EC"/>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97521431854362E-2"/>
          <c:y val="9.6794557857271979E-2"/>
          <c:w val="0.95770247856814561"/>
          <c:h val="0.8625164146132307"/>
        </c:manualLayout>
      </c:layout>
      <c:barChart>
        <c:barDir val="col"/>
        <c:grouping val="clustered"/>
        <c:varyColors val="0"/>
        <c:ser>
          <c:idx val="0"/>
          <c:order val="0"/>
          <c:tx>
            <c:strRef>
              <c:f>INFLACION!$B$1</c:f>
              <c:strCache>
                <c:ptCount val="1"/>
                <c:pt idx="0">
                  <c:v>MENSUAL</c:v>
                </c:pt>
              </c:strCache>
            </c:strRef>
          </c:tx>
          <c:spPr>
            <a:solidFill>
              <a:schemeClr val="bg2">
                <a:lumMod val="10000"/>
              </a:schemeClr>
            </a:solidFill>
            <a:ln>
              <a:noFill/>
            </a:ln>
            <a:effectLst/>
          </c:spPr>
          <c:invertIfNegative val="0"/>
          <c:dLbls>
            <c:dLbl>
              <c:idx val="0"/>
              <c:layout>
                <c:manualLayout>
                  <c:x val="0"/>
                  <c:y val="2.930025616403281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4099010937640654E-16"/>
                  <c:y val="1.2241605854012773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spcFirstLastPara="1" vertOverflow="ellipsis" wrap="square" lIns="38100" tIns="19050" rIns="38100" bIns="19050" anchor="b" anchorCtr="0">
                <a:spAutoFit/>
              </a:bodyPr>
              <a:lstStyle/>
              <a:p>
                <a:pPr>
                  <a:defRPr sz="800" b="1" i="0" u="none" strike="noStrike" kern="1200" baseline="0">
                    <a:solidFill>
                      <a:sysClr val="windowText" lastClr="000000"/>
                    </a:solidFill>
                    <a:latin typeface="+mn-lt"/>
                    <a:ea typeface="+mn-ea"/>
                    <a:cs typeface="+mn-cs"/>
                  </a:defRPr>
                </a:pPr>
                <a:endParaRPr lang="es-EC"/>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INFLACION!$A$44:$A$49</c:f>
              <c:numCache>
                <c:formatCode>mmm\-yy</c:formatCode>
                <c:ptCount val="6"/>
                <c:pt idx="0">
                  <c:v>43647</c:v>
                </c:pt>
                <c:pt idx="1">
                  <c:v>43678</c:v>
                </c:pt>
                <c:pt idx="2">
                  <c:v>43709</c:v>
                </c:pt>
                <c:pt idx="3">
                  <c:v>43739</c:v>
                </c:pt>
                <c:pt idx="4">
                  <c:v>43770</c:v>
                </c:pt>
                <c:pt idx="5">
                  <c:v>43800</c:v>
                </c:pt>
              </c:numCache>
            </c:numRef>
          </c:cat>
          <c:val>
            <c:numRef>
              <c:f>INFLACION!$B$44:$B$49</c:f>
              <c:numCache>
                <c:formatCode>0.00</c:formatCode>
                <c:ptCount val="6"/>
                <c:pt idx="0">
                  <c:v>0.09</c:v>
                </c:pt>
                <c:pt idx="1">
                  <c:v>-0.1</c:v>
                </c:pt>
                <c:pt idx="2">
                  <c:v>-0.01</c:v>
                </c:pt>
                <c:pt idx="3">
                  <c:v>0.52072645640493997</c:v>
                </c:pt>
                <c:pt idx="4">
                  <c:v>-0.70369680466295004</c:v>
                </c:pt>
                <c:pt idx="5">
                  <c:v>-8.1865673180699997E-3</c:v>
                </c:pt>
              </c:numCache>
            </c:numRef>
          </c:val>
          <c:extLst xmlns:c16r2="http://schemas.microsoft.com/office/drawing/2015/06/chart">
            <c:ext xmlns:c16="http://schemas.microsoft.com/office/drawing/2014/chart" uri="{C3380CC4-5D6E-409C-BE32-E72D297353CC}">
              <c16:uniqueId val="{00000000-AE9A-41B3-86A8-9104ADC650DC}"/>
            </c:ext>
          </c:extLst>
        </c:ser>
        <c:ser>
          <c:idx val="1"/>
          <c:order val="1"/>
          <c:tx>
            <c:strRef>
              <c:f>INFLACION!$C$1</c:f>
              <c:strCache>
                <c:ptCount val="1"/>
                <c:pt idx="0">
                  <c:v>ANUAL</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800" b="1" i="0" u="none" strike="noStrike" kern="1200" baseline="0">
                    <a:solidFill>
                      <a:schemeClr val="accent2">
                        <a:lumMod val="50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INFLACION!$A$44:$A$49</c:f>
              <c:numCache>
                <c:formatCode>mmm\-yy</c:formatCode>
                <c:ptCount val="6"/>
                <c:pt idx="0">
                  <c:v>43647</c:v>
                </c:pt>
                <c:pt idx="1">
                  <c:v>43678</c:v>
                </c:pt>
                <c:pt idx="2">
                  <c:v>43709</c:v>
                </c:pt>
                <c:pt idx="3">
                  <c:v>43739</c:v>
                </c:pt>
                <c:pt idx="4">
                  <c:v>43770</c:v>
                </c:pt>
                <c:pt idx="5">
                  <c:v>43800</c:v>
                </c:pt>
              </c:numCache>
            </c:numRef>
          </c:cat>
          <c:val>
            <c:numRef>
              <c:f>INFLACION!$C$44:$C$49</c:f>
              <c:numCache>
                <c:formatCode>0.00</c:formatCode>
                <c:ptCount val="6"/>
                <c:pt idx="0">
                  <c:v>0.71</c:v>
                </c:pt>
                <c:pt idx="1">
                  <c:v>0.33</c:v>
                </c:pt>
                <c:pt idx="2">
                  <c:v>-7.0000000000000007E-2</c:v>
                </c:pt>
                <c:pt idx="3">
                  <c:v>0.49623080180404999</c:v>
                </c:pt>
                <c:pt idx="4">
                  <c:v>4.1967153761009998E-2</c:v>
                </c:pt>
                <c:pt idx="5">
                  <c:v>-6.5333180752280007E-2</c:v>
                </c:pt>
              </c:numCache>
            </c:numRef>
          </c:val>
          <c:extLst xmlns:c16r2="http://schemas.microsoft.com/office/drawing/2015/06/chart">
            <c:ext xmlns:c16="http://schemas.microsoft.com/office/drawing/2014/chart" uri="{C3380CC4-5D6E-409C-BE32-E72D297353CC}">
              <c16:uniqueId val="{00000001-AE9A-41B3-86A8-9104ADC650DC}"/>
            </c:ext>
          </c:extLst>
        </c:ser>
        <c:dLbls>
          <c:showLegendKey val="0"/>
          <c:showVal val="0"/>
          <c:showCatName val="0"/>
          <c:showSerName val="0"/>
          <c:showPercent val="0"/>
          <c:showBubbleSize val="0"/>
        </c:dLbls>
        <c:gapWidth val="219"/>
        <c:overlap val="-27"/>
        <c:axId val="-1643488144"/>
        <c:axId val="-1643497392"/>
        <c:extLst>
          <c:ext xmlns:c15="http://schemas.microsoft.com/office/drawing/2012/chart" uri="{02D57815-91ED-43cb-92C2-25804820EDAC}">
            <c15:filteredBarSeries>
              <c15:ser>
                <c:idx val="2"/>
                <c:order val="2"/>
                <c:tx>
                  <c:strRef>
                    <c:extLst>
                      <c:ext uri="{02D57815-91ED-43cb-92C2-25804820EDAC}">
                        <c15:formulaRef>
                          <c15:sqref>INFLACION!$D$1</c15:sqref>
                        </c15:formulaRef>
                      </c:ext>
                    </c:extLst>
                    <c:strCache>
                      <c:ptCount val="1"/>
                      <c:pt idx="0">
                        <c:v>ACUMULADA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s-EC"/>
                    </a:p>
                  </c:txPr>
                  <c:dLblPos val="inEnd"/>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INFLACION!$A$44:$A$49</c15:sqref>
                        </c15:formulaRef>
                      </c:ext>
                    </c:extLst>
                    <c:numCache>
                      <c:formatCode>mmm\-yy</c:formatCode>
                      <c:ptCount val="6"/>
                      <c:pt idx="0">
                        <c:v>43647</c:v>
                      </c:pt>
                      <c:pt idx="1">
                        <c:v>43678</c:v>
                      </c:pt>
                      <c:pt idx="2">
                        <c:v>43709</c:v>
                      </c:pt>
                      <c:pt idx="3">
                        <c:v>43739</c:v>
                      </c:pt>
                      <c:pt idx="4">
                        <c:v>43770</c:v>
                      </c:pt>
                      <c:pt idx="5">
                        <c:v>43800</c:v>
                      </c:pt>
                    </c:numCache>
                  </c:numRef>
                </c:cat>
                <c:val>
                  <c:numRef>
                    <c:extLst>
                      <c:ext uri="{02D57815-91ED-43cb-92C2-25804820EDAC}">
                        <c15:formulaRef>
                          <c15:sqref>INFLACION!$D$23:$D$27</c15:sqref>
                        </c15:formulaRef>
                      </c:ext>
                    </c:extLst>
                    <c:numCache>
                      <c:formatCode>0.00</c:formatCode>
                      <c:ptCount val="5"/>
                      <c:pt idx="0">
                        <c:v>-0.10210332070890001</c:v>
                      </c:pt>
                      <c:pt idx="1">
                        <c:v>-0.37548453904434997</c:v>
                      </c:pt>
                      <c:pt idx="2">
                        <c:v>-0.19670054309900001</c:v>
                      </c:pt>
                      <c:pt idx="3">
                        <c:v>0.19055245040499</c:v>
                      </c:pt>
                      <c:pt idx="4">
                        <c:v>0.34</c:v>
                      </c:pt>
                    </c:numCache>
                  </c:numRef>
                </c:val>
                <c:extLst xmlns:c16r2="http://schemas.microsoft.com/office/drawing/2015/06/chart">
                  <c:ext xmlns:c16="http://schemas.microsoft.com/office/drawing/2014/chart" uri="{C3380CC4-5D6E-409C-BE32-E72D297353CC}">
                    <c16:uniqueId val="{00000002-AE9A-41B3-86A8-9104ADC650DC}"/>
                  </c:ext>
                </c:extLst>
              </c15:ser>
            </c15:filteredBarSeries>
          </c:ext>
        </c:extLst>
      </c:barChart>
      <c:catAx>
        <c:axId val="-1643488144"/>
        <c:scaling>
          <c:orientation val="minMax"/>
        </c:scaling>
        <c:delete val="0"/>
        <c:axPos val="b"/>
        <c:numFmt formatCode="mmm\-yy"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b" anchorCtr="1"/>
          <a:lstStyle/>
          <a:p>
            <a:pPr>
              <a:defRPr sz="800" b="0" i="0" u="none" strike="noStrike" kern="1200" baseline="0">
                <a:solidFill>
                  <a:schemeClr val="tx1">
                    <a:lumMod val="65000"/>
                    <a:lumOff val="35000"/>
                  </a:schemeClr>
                </a:solidFill>
                <a:latin typeface="+mn-lt"/>
                <a:ea typeface="+mn-ea"/>
                <a:cs typeface="+mn-cs"/>
              </a:defRPr>
            </a:pPr>
            <a:endParaRPr lang="es-EC"/>
          </a:p>
        </c:txPr>
        <c:crossAx val="-1643497392"/>
        <c:crosses val="autoZero"/>
        <c:auto val="0"/>
        <c:lblAlgn val="ctr"/>
        <c:lblOffset val="100"/>
        <c:noMultiLvlLbl val="0"/>
      </c:catAx>
      <c:valAx>
        <c:axId val="-1643497392"/>
        <c:scaling>
          <c:orientation val="minMax"/>
          <c:max val="0.75000000000000011"/>
        </c:scaling>
        <c:delete val="1"/>
        <c:axPos val="l"/>
        <c:majorGridlines>
          <c:spPr>
            <a:ln w="9525" cap="flat" cmpd="sng" algn="ctr">
              <a:noFill/>
              <a:round/>
            </a:ln>
            <a:effectLst/>
          </c:spPr>
        </c:majorGridlines>
        <c:numFmt formatCode="0.0" sourceLinked="0"/>
        <c:majorTickMark val="none"/>
        <c:minorTickMark val="none"/>
        <c:tickLblPos val="nextTo"/>
        <c:crossAx val="-1643488144"/>
        <c:crosses val="autoZero"/>
        <c:crossBetween val="between"/>
        <c:majorUnit val="0.1"/>
        <c:minorUnit val="0.1"/>
      </c:valAx>
      <c:spPr>
        <a:noFill/>
        <a:ln w="25400">
          <a:noFill/>
        </a:ln>
        <a:effectLst/>
      </c:spPr>
    </c:plotArea>
    <c:legend>
      <c:legendPos val="t"/>
      <c:layout>
        <c:manualLayout>
          <c:xMode val="edge"/>
          <c:yMode val="edge"/>
          <c:x val="0.13389052333514151"/>
          <c:y val="2.4577569001041161E-2"/>
          <c:w val="0.3307133600459255"/>
          <c:h val="6.45628524854773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solidFill>
        <a:schemeClr val="tx1"/>
      </a:solidFill>
      <a:round/>
    </a:ln>
    <a:effectLst/>
  </c:spPr>
  <c:txPr>
    <a:bodyPr/>
    <a:lstStyle/>
    <a:p>
      <a:pPr>
        <a:defRPr/>
      </a:pPr>
      <a:endParaRPr lang="es-EC"/>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sz="1200" b="1"/>
              <a:t>COLOCACIÓN</a:t>
            </a:r>
            <a:r>
              <a:rPr lang="es-EC" sz="1200" b="1" baseline="0"/>
              <a:t> CONAFIPS POR SECTORES ECONÓMICOS</a:t>
            </a:r>
            <a:endParaRPr lang="es-EC" sz="1200"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stacked"/>
        <c:varyColors val="0"/>
        <c:ser>
          <c:idx val="0"/>
          <c:order val="0"/>
          <c:tx>
            <c:strRef>
              <c:f>PIB!$Q$1</c:f>
              <c:strCache>
                <c:ptCount val="1"/>
                <c:pt idx="0">
                  <c:v>AGRICULTURA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PIB!$P$2:$P$18</c15:sqref>
                  </c15:fullRef>
                </c:ext>
              </c:extLst>
              <c:f>PIB!$P$12:$P$18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PIB!$Q$2:$Q$18</c15:sqref>
                  </c15:fullRef>
                </c:ext>
              </c:extLst>
              <c:f>PIB!$Q$12:$Q$18</c:f>
              <c:numCache>
                <c:formatCode>0%</c:formatCode>
                <c:ptCount val="7"/>
                <c:pt idx="0">
                  <c:v>0.29290998647632616</c:v>
                </c:pt>
                <c:pt idx="1">
                  <c:v>0.3151760794475324</c:v>
                </c:pt>
                <c:pt idx="2">
                  <c:v>0.32657549071000674</c:v>
                </c:pt>
                <c:pt idx="3">
                  <c:v>0.33449888177715864</c:v>
                </c:pt>
                <c:pt idx="4">
                  <c:v>0.31377745769623422</c:v>
                </c:pt>
                <c:pt idx="5">
                  <c:v>0.32</c:v>
                </c:pt>
                <c:pt idx="6">
                  <c:v>0.31</c:v>
                </c:pt>
              </c:numCache>
            </c:numRef>
          </c:val>
        </c:ser>
        <c:ser>
          <c:idx val="1"/>
          <c:order val="1"/>
          <c:tx>
            <c:strRef>
              <c:f>PIB!$R$1</c:f>
              <c:strCache>
                <c:ptCount val="1"/>
                <c:pt idx="0">
                  <c:v>PRODUCCION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PIB!$P$2:$P$18</c15:sqref>
                  </c15:fullRef>
                </c:ext>
              </c:extLst>
              <c:f>PIB!$P$12:$P$18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PIB!$R$2:$R$19</c15:sqref>
                  </c15:fullRef>
                </c:ext>
              </c:extLst>
              <c:f>PIB!$R$12:$R$19</c:f>
              <c:numCache>
                <c:formatCode>0%</c:formatCode>
                <c:ptCount val="8"/>
                <c:pt idx="0">
                  <c:v>0.10970704059507037</c:v>
                </c:pt>
                <c:pt idx="1">
                  <c:v>0.12089759516380452</c:v>
                </c:pt>
                <c:pt idx="2">
                  <c:v>9.0368468145861261E-2</c:v>
                </c:pt>
                <c:pt idx="3">
                  <c:v>0.1318622407720568</c:v>
                </c:pt>
                <c:pt idx="4">
                  <c:v>0.10560439942462146</c:v>
                </c:pt>
                <c:pt idx="5">
                  <c:v>0.12</c:v>
                </c:pt>
                <c:pt idx="6">
                  <c:v>0.13</c:v>
                </c:pt>
              </c:numCache>
            </c:numRef>
          </c:val>
        </c:ser>
        <c:ser>
          <c:idx val="2"/>
          <c:order val="2"/>
          <c:tx>
            <c:strRef>
              <c:f>PIB!$S$1</c:f>
              <c:strCache>
                <c:ptCount val="1"/>
                <c:pt idx="0">
                  <c:v>COMERCIO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PIB!$P$2:$P$18</c15:sqref>
                  </c15:fullRef>
                </c:ext>
              </c:extLst>
              <c:f>PIB!$P$12:$P$18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PIB!$S$2:$S$19</c15:sqref>
                  </c15:fullRef>
                </c:ext>
              </c:extLst>
              <c:f>PIB!$S$12:$S$19</c:f>
              <c:numCache>
                <c:formatCode>0%</c:formatCode>
                <c:ptCount val="8"/>
                <c:pt idx="0">
                  <c:v>0.30273763440742374</c:v>
                </c:pt>
                <c:pt idx="1">
                  <c:v>0.29203811866068441</c:v>
                </c:pt>
                <c:pt idx="2">
                  <c:v>0.29212341086207771</c:v>
                </c:pt>
                <c:pt idx="3">
                  <c:v>0.28294693476932331</c:v>
                </c:pt>
                <c:pt idx="4">
                  <c:v>0.30808524957689165</c:v>
                </c:pt>
                <c:pt idx="5">
                  <c:v>0.28999999999999998</c:v>
                </c:pt>
                <c:pt idx="6">
                  <c:v>0.28000000000000003</c:v>
                </c:pt>
              </c:numCache>
            </c:numRef>
          </c:val>
        </c:ser>
        <c:ser>
          <c:idx val="3"/>
          <c:order val="3"/>
          <c:tx>
            <c:strRef>
              <c:f>PIB!$T$1</c:f>
              <c:strCache>
                <c:ptCount val="1"/>
                <c:pt idx="0">
                  <c:v>SERVICIO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PIB!$P$2:$P$18</c15:sqref>
                  </c15:fullRef>
                </c:ext>
              </c:extLst>
              <c:f>PIB!$P$12:$P$18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PIB!$T$2:$T$19</c15:sqref>
                  </c15:fullRef>
                </c:ext>
              </c:extLst>
              <c:f>PIB!$T$12:$T$19</c:f>
              <c:numCache>
                <c:formatCode>0%</c:formatCode>
                <c:ptCount val="8"/>
                <c:pt idx="0">
                  <c:v>0.29464533852117974</c:v>
                </c:pt>
                <c:pt idx="1">
                  <c:v>0.2718882067279787</c:v>
                </c:pt>
                <c:pt idx="2">
                  <c:v>0.29093263028205424</c:v>
                </c:pt>
                <c:pt idx="3">
                  <c:v>0.25069194268146133</c:v>
                </c:pt>
                <c:pt idx="4">
                  <c:v>0.27253289330225272</c:v>
                </c:pt>
                <c:pt idx="5">
                  <c:v>0.27</c:v>
                </c:pt>
                <c:pt idx="6">
                  <c:v>0.28000000000000003</c:v>
                </c:pt>
              </c:numCache>
            </c:numRef>
          </c:val>
        </c:ser>
        <c:dLbls>
          <c:showLegendKey val="0"/>
          <c:showVal val="0"/>
          <c:showCatName val="0"/>
          <c:showSerName val="0"/>
          <c:showPercent val="0"/>
          <c:showBubbleSize val="0"/>
        </c:dLbls>
        <c:gapWidth val="150"/>
        <c:overlap val="100"/>
        <c:axId val="-1504855344"/>
        <c:axId val="-1504850992"/>
      </c:barChart>
      <c:catAx>
        <c:axId val="-150485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504850992"/>
        <c:crosses val="autoZero"/>
        <c:auto val="1"/>
        <c:lblAlgn val="ctr"/>
        <c:lblOffset val="100"/>
        <c:noMultiLvlLbl val="0"/>
      </c:catAx>
      <c:valAx>
        <c:axId val="-1504850992"/>
        <c:scaling>
          <c:orientation val="minMax"/>
          <c:max val="1"/>
        </c:scaling>
        <c:delete val="1"/>
        <c:axPos val="l"/>
        <c:numFmt formatCode="0%" sourceLinked="1"/>
        <c:majorTickMark val="none"/>
        <c:minorTickMark val="none"/>
        <c:tickLblPos val="nextTo"/>
        <c:crossAx val="-15048553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EC" sz="1200" b="1"/>
              <a:t>COLOCACIÓN MICROCRÉDITO</a:t>
            </a:r>
            <a:r>
              <a:rPr lang="es-EC" sz="1200" b="1" baseline="0"/>
              <a:t> SFN</a:t>
            </a:r>
            <a:endParaRPr lang="es-EC" sz="1200" b="1"/>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stacked"/>
        <c:varyColors val="0"/>
        <c:ser>
          <c:idx val="0"/>
          <c:order val="0"/>
          <c:tx>
            <c:strRef>
              <c:f>PIB!$W$1</c:f>
              <c:strCache>
                <c:ptCount val="1"/>
                <c:pt idx="0">
                  <c:v>AGRICULTURA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PIB!$V$2:$V$8</c:f>
              <c:strCache>
                <c:ptCount val="7"/>
                <c:pt idx="0">
                  <c:v>2018.I</c:v>
                </c:pt>
                <c:pt idx="1">
                  <c:v>2018.II</c:v>
                </c:pt>
                <c:pt idx="2">
                  <c:v>2018.III</c:v>
                </c:pt>
                <c:pt idx="3">
                  <c:v>2018.IV</c:v>
                </c:pt>
                <c:pt idx="4">
                  <c:v>2019.I</c:v>
                </c:pt>
                <c:pt idx="5">
                  <c:v>2019.II</c:v>
                </c:pt>
                <c:pt idx="6">
                  <c:v>2019.III</c:v>
                </c:pt>
              </c:strCache>
            </c:strRef>
          </c:cat>
          <c:val>
            <c:numRef>
              <c:f>PIB!$W$2:$W$8</c:f>
              <c:numCache>
                <c:formatCode>0%</c:formatCode>
                <c:ptCount val="7"/>
                <c:pt idx="0">
                  <c:v>0.25541644948568443</c:v>
                </c:pt>
                <c:pt idx="1">
                  <c:v>0.22804845934060808</c:v>
                </c:pt>
                <c:pt idx="2">
                  <c:v>0.22748275866533832</c:v>
                </c:pt>
                <c:pt idx="3">
                  <c:v>0.23423100970814598</c:v>
                </c:pt>
                <c:pt idx="4">
                  <c:v>0.24063944541365218</c:v>
                </c:pt>
                <c:pt idx="5">
                  <c:v>0.25</c:v>
                </c:pt>
                <c:pt idx="6">
                  <c:v>0.26</c:v>
                </c:pt>
              </c:numCache>
            </c:numRef>
          </c:val>
        </c:ser>
        <c:ser>
          <c:idx val="1"/>
          <c:order val="1"/>
          <c:tx>
            <c:strRef>
              <c:f>PIB!$X$1</c:f>
              <c:strCache>
                <c:ptCount val="1"/>
                <c:pt idx="0">
                  <c:v>PRODUCCIÓN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PIB!$V$2:$V$8</c:f>
              <c:strCache>
                <c:ptCount val="7"/>
                <c:pt idx="0">
                  <c:v>2018.I</c:v>
                </c:pt>
                <c:pt idx="1">
                  <c:v>2018.II</c:v>
                </c:pt>
                <c:pt idx="2">
                  <c:v>2018.III</c:v>
                </c:pt>
                <c:pt idx="3">
                  <c:v>2018.IV</c:v>
                </c:pt>
                <c:pt idx="4">
                  <c:v>2019.I</c:v>
                </c:pt>
                <c:pt idx="5">
                  <c:v>2019.II</c:v>
                </c:pt>
                <c:pt idx="6">
                  <c:v>2019.III</c:v>
                </c:pt>
              </c:strCache>
            </c:strRef>
          </c:cat>
          <c:val>
            <c:numRef>
              <c:f>PIB!$X$2:$X$8</c:f>
              <c:numCache>
                <c:formatCode>0%</c:formatCode>
                <c:ptCount val="7"/>
                <c:pt idx="0">
                  <c:v>0.11621458729124397</c:v>
                </c:pt>
                <c:pt idx="1">
                  <c:v>0.12202434166613248</c:v>
                </c:pt>
                <c:pt idx="2">
                  <c:v>0.11827391574519699</c:v>
                </c:pt>
                <c:pt idx="3">
                  <c:v>0.11842809898222158</c:v>
                </c:pt>
                <c:pt idx="4">
                  <c:v>0.1153683432812561</c:v>
                </c:pt>
                <c:pt idx="5">
                  <c:v>0.1</c:v>
                </c:pt>
                <c:pt idx="6">
                  <c:v>0.09</c:v>
                </c:pt>
              </c:numCache>
            </c:numRef>
          </c:val>
        </c:ser>
        <c:ser>
          <c:idx val="2"/>
          <c:order val="2"/>
          <c:tx>
            <c:strRef>
              <c:f>PIB!$Y$1</c:f>
              <c:strCache>
                <c:ptCount val="1"/>
                <c:pt idx="0">
                  <c:v>COMERCIO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PIB!$V$2:$V$8</c:f>
              <c:strCache>
                <c:ptCount val="7"/>
                <c:pt idx="0">
                  <c:v>2018.I</c:v>
                </c:pt>
                <c:pt idx="1">
                  <c:v>2018.II</c:v>
                </c:pt>
                <c:pt idx="2">
                  <c:v>2018.III</c:v>
                </c:pt>
                <c:pt idx="3">
                  <c:v>2018.IV</c:v>
                </c:pt>
                <c:pt idx="4">
                  <c:v>2019.I</c:v>
                </c:pt>
                <c:pt idx="5">
                  <c:v>2019.II</c:v>
                </c:pt>
                <c:pt idx="6">
                  <c:v>2019.III</c:v>
                </c:pt>
              </c:strCache>
            </c:strRef>
          </c:cat>
          <c:val>
            <c:numRef>
              <c:f>PIB!$Y$2:$Y$8</c:f>
              <c:numCache>
                <c:formatCode>0%</c:formatCode>
                <c:ptCount val="7"/>
                <c:pt idx="0">
                  <c:v>0.22011081123046181</c:v>
                </c:pt>
                <c:pt idx="1">
                  <c:v>0.22262574168772814</c:v>
                </c:pt>
                <c:pt idx="2">
                  <c:v>0.22620220539149241</c:v>
                </c:pt>
                <c:pt idx="3">
                  <c:v>0.22204361276562298</c:v>
                </c:pt>
                <c:pt idx="4">
                  <c:v>0.21181110862989483</c:v>
                </c:pt>
                <c:pt idx="5">
                  <c:v>0.22</c:v>
                </c:pt>
                <c:pt idx="6">
                  <c:v>0.22</c:v>
                </c:pt>
              </c:numCache>
            </c:numRef>
          </c:val>
        </c:ser>
        <c:ser>
          <c:idx val="3"/>
          <c:order val="3"/>
          <c:tx>
            <c:strRef>
              <c:f>PIB!$Z$1</c:f>
              <c:strCache>
                <c:ptCount val="1"/>
                <c:pt idx="0">
                  <c:v>SERVICIO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PIB!$V$2:$V$8</c:f>
              <c:strCache>
                <c:ptCount val="7"/>
                <c:pt idx="0">
                  <c:v>2018.I</c:v>
                </c:pt>
                <c:pt idx="1">
                  <c:v>2018.II</c:v>
                </c:pt>
                <c:pt idx="2">
                  <c:v>2018.III</c:v>
                </c:pt>
                <c:pt idx="3">
                  <c:v>2018.IV</c:v>
                </c:pt>
                <c:pt idx="4">
                  <c:v>2019.I</c:v>
                </c:pt>
                <c:pt idx="5">
                  <c:v>2019.II</c:v>
                </c:pt>
                <c:pt idx="6">
                  <c:v>2019.III</c:v>
                </c:pt>
              </c:strCache>
            </c:strRef>
          </c:cat>
          <c:val>
            <c:numRef>
              <c:f>PIB!$Z$2:$Z$8</c:f>
              <c:numCache>
                <c:formatCode>0%</c:formatCode>
                <c:ptCount val="7"/>
                <c:pt idx="0">
                  <c:v>0.40825815199260984</c:v>
                </c:pt>
                <c:pt idx="1">
                  <c:v>0.42730145730553137</c:v>
                </c:pt>
                <c:pt idx="2">
                  <c:v>0.42804112019797225</c:v>
                </c:pt>
                <c:pt idx="3">
                  <c:v>0.42529727854400945</c:v>
                </c:pt>
                <c:pt idx="4">
                  <c:v>0.43218110267519694</c:v>
                </c:pt>
                <c:pt idx="5">
                  <c:v>0.43</c:v>
                </c:pt>
                <c:pt idx="6">
                  <c:v>0.43</c:v>
                </c:pt>
              </c:numCache>
            </c:numRef>
          </c:val>
        </c:ser>
        <c:dLbls>
          <c:showLegendKey val="0"/>
          <c:showVal val="0"/>
          <c:showCatName val="0"/>
          <c:showSerName val="0"/>
          <c:showPercent val="0"/>
          <c:showBubbleSize val="0"/>
        </c:dLbls>
        <c:gapWidth val="150"/>
        <c:overlap val="100"/>
        <c:axId val="-1807095200"/>
        <c:axId val="-1807099008"/>
      </c:barChart>
      <c:catAx>
        <c:axId val="-180709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807099008"/>
        <c:crosses val="autoZero"/>
        <c:auto val="1"/>
        <c:lblAlgn val="ctr"/>
        <c:lblOffset val="100"/>
        <c:noMultiLvlLbl val="0"/>
      </c:catAx>
      <c:valAx>
        <c:axId val="-1807099008"/>
        <c:scaling>
          <c:orientation val="minMax"/>
          <c:max val="1"/>
        </c:scaling>
        <c:delete val="1"/>
        <c:axPos val="l"/>
        <c:numFmt formatCode="0%" sourceLinked="1"/>
        <c:majorTickMark val="none"/>
        <c:minorTickMark val="none"/>
        <c:tickLblPos val="nextTo"/>
        <c:crossAx val="-18070952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EC" sz="1200" b="1" i="0" baseline="0">
                <a:effectLst/>
              </a:rPr>
              <a:t>COLOCACIÓN MICROCRÉDITO BANCOS PRIVADOS</a:t>
            </a:r>
            <a:endParaRPr lang="es-EC" sz="1200" b="1">
              <a:effectLst/>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stacked"/>
        <c:varyColors val="0"/>
        <c:ser>
          <c:idx val="0"/>
          <c:order val="0"/>
          <c:tx>
            <c:strRef>
              <c:f>PIB!$AB$1</c:f>
              <c:strCache>
                <c:ptCount val="1"/>
                <c:pt idx="0">
                  <c:v>AGRICULTURA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PIB!$AA$2:$AA$8</c:f>
              <c:strCache>
                <c:ptCount val="7"/>
                <c:pt idx="0">
                  <c:v>2018.I</c:v>
                </c:pt>
                <c:pt idx="1">
                  <c:v>2018.II</c:v>
                </c:pt>
                <c:pt idx="2">
                  <c:v>2018.III</c:v>
                </c:pt>
                <c:pt idx="3">
                  <c:v>2018.IV</c:v>
                </c:pt>
                <c:pt idx="4">
                  <c:v>2019.I</c:v>
                </c:pt>
                <c:pt idx="5">
                  <c:v>2019.II</c:v>
                </c:pt>
                <c:pt idx="6">
                  <c:v>2019.III</c:v>
                </c:pt>
              </c:strCache>
            </c:strRef>
          </c:cat>
          <c:val>
            <c:numRef>
              <c:f>PIB!$AB$2:$AB$8</c:f>
              <c:numCache>
                <c:formatCode>0%</c:formatCode>
                <c:ptCount val="7"/>
                <c:pt idx="0">
                  <c:v>9.0235075246669294E-2</c:v>
                </c:pt>
                <c:pt idx="1">
                  <c:v>8.0238668970157551E-2</c:v>
                </c:pt>
                <c:pt idx="2">
                  <c:v>8.134759645313247E-2</c:v>
                </c:pt>
                <c:pt idx="3">
                  <c:v>8.7511019565454776E-2</c:v>
                </c:pt>
                <c:pt idx="4">
                  <c:v>9.4305489106165027E-2</c:v>
                </c:pt>
                <c:pt idx="5">
                  <c:v>0.13</c:v>
                </c:pt>
                <c:pt idx="6">
                  <c:v>0.15</c:v>
                </c:pt>
              </c:numCache>
            </c:numRef>
          </c:val>
        </c:ser>
        <c:ser>
          <c:idx val="1"/>
          <c:order val="1"/>
          <c:tx>
            <c:strRef>
              <c:f>PIB!$AC$1</c:f>
              <c:strCache>
                <c:ptCount val="1"/>
                <c:pt idx="0">
                  <c:v>PRODUCCIÓN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PIB!$AA$2:$AA$8</c:f>
              <c:strCache>
                <c:ptCount val="7"/>
                <c:pt idx="0">
                  <c:v>2018.I</c:v>
                </c:pt>
                <c:pt idx="1">
                  <c:v>2018.II</c:v>
                </c:pt>
                <c:pt idx="2">
                  <c:v>2018.III</c:v>
                </c:pt>
                <c:pt idx="3">
                  <c:v>2018.IV</c:v>
                </c:pt>
                <c:pt idx="4">
                  <c:v>2019.I</c:v>
                </c:pt>
                <c:pt idx="5">
                  <c:v>2019.II</c:v>
                </c:pt>
                <c:pt idx="6">
                  <c:v>2019.III</c:v>
                </c:pt>
              </c:strCache>
            </c:strRef>
          </c:cat>
          <c:val>
            <c:numRef>
              <c:f>PIB!$AC$2:$AC$8</c:f>
              <c:numCache>
                <c:formatCode>0%</c:formatCode>
                <c:ptCount val="7"/>
                <c:pt idx="0">
                  <c:v>7.2878403342679574E-2</c:v>
                </c:pt>
                <c:pt idx="1">
                  <c:v>7.0714386479826169E-2</c:v>
                </c:pt>
                <c:pt idx="2">
                  <c:v>6.775904691486033E-2</c:v>
                </c:pt>
                <c:pt idx="3">
                  <c:v>6.4941223996222625E-2</c:v>
                </c:pt>
                <c:pt idx="4">
                  <c:v>7.1571133956339281E-2</c:v>
                </c:pt>
                <c:pt idx="5">
                  <c:v>0.06</c:v>
                </c:pt>
                <c:pt idx="6">
                  <c:v>7.0000000000000007E-2</c:v>
                </c:pt>
              </c:numCache>
            </c:numRef>
          </c:val>
        </c:ser>
        <c:ser>
          <c:idx val="2"/>
          <c:order val="2"/>
          <c:tx>
            <c:strRef>
              <c:f>PIB!$AD$1</c:f>
              <c:strCache>
                <c:ptCount val="1"/>
                <c:pt idx="0">
                  <c:v>COMERCIO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PIB!$AA$2:$AA$8</c:f>
              <c:strCache>
                <c:ptCount val="7"/>
                <c:pt idx="0">
                  <c:v>2018.I</c:v>
                </c:pt>
                <c:pt idx="1">
                  <c:v>2018.II</c:v>
                </c:pt>
                <c:pt idx="2">
                  <c:v>2018.III</c:v>
                </c:pt>
                <c:pt idx="3">
                  <c:v>2018.IV</c:v>
                </c:pt>
                <c:pt idx="4">
                  <c:v>2019.I</c:v>
                </c:pt>
                <c:pt idx="5">
                  <c:v>2019.II</c:v>
                </c:pt>
                <c:pt idx="6">
                  <c:v>2019.III</c:v>
                </c:pt>
              </c:strCache>
            </c:strRef>
          </c:cat>
          <c:val>
            <c:numRef>
              <c:f>PIB!$AD$2:$AD$8</c:f>
              <c:numCache>
                <c:formatCode>0%</c:formatCode>
                <c:ptCount val="7"/>
                <c:pt idx="0">
                  <c:v>0.21835697062210691</c:v>
                </c:pt>
                <c:pt idx="1">
                  <c:v>0.21162182147864361</c:v>
                </c:pt>
                <c:pt idx="2">
                  <c:v>0.21902256037769621</c:v>
                </c:pt>
                <c:pt idx="3">
                  <c:v>0.21085907130836884</c:v>
                </c:pt>
                <c:pt idx="4">
                  <c:v>0.20294919244066553</c:v>
                </c:pt>
                <c:pt idx="5">
                  <c:v>0.19</c:v>
                </c:pt>
                <c:pt idx="6">
                  <c:v>0.18</c:v>
                </c:pt>
              </c:numCache>
            </c:numRef>
          </c:val>
        </c:ser>
        <c:ser>
          <c:idx val="3"/>
          <c:order val="3"/>
          <c:tx>
            <c:strRef>
              <c:f>PIB!$AE$1</c:f>
              <c:strCache>
                <c:ptCount val="1"/>
                <c:pt idx="0">
                  <c:v>SERVICIO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PIB!$AA$2:$AA$8</c:f>
              <c:strCache>
                <c:ptCount val="7"/>
                <c:pt idx="0">
                  <c:v>2018.I</c:v>
                </c:pt>
                <c:pt idx="1">
                  <c:v>2018.II</c:v>
                </c:pt>
                <c:pt idx="2">
                  <c:v>2018.III</c:v>
                </c:pt>
                <c:pt idx="3">
                  <c:v>2018.IV</c:v>
                </c:pt>
                <c:pt idx="4">
                  <c:v>2019.I</c:v>
                </c:pt>
                <c:pt idx="5">
                  <c:v>2019.II</c:v>
                </c:pt>
                <c:pt idx="6">
                  <c:v>2019.III</c:v>
                </c:pt>
              </c:strCache>
            </c:strRef>
          </c:cat>
          <c:val>
            <c:numRef>
              <c:f>PIB!$AE$2:$AE$8</c:f>
              <c:numCache>
                <c:formatCode>0%</c:formatCode>
                <c:ptCount val="7"/>
                <c:pt idx="0">
                  <c:v>0.61852955078854432</c:v>
                </c:pt>
                <c:pt idx="1">
                  <c:v>0.637425123071373</c:v>
                </c:pt>
                <c:pt idx="2">
                  <c:v>0.63187079625431108</c:v>
                </c:pt>
                <c:pt idx="3">
                  <c:v>0.63668868512995358</c:v>
                </c:pt>
                <c:pt idx="4">
                  <c:v>0.63117418449683027</c:v>
                </c:pt>
                <c:pt idx="5">
                  <c:v>0.62</c:v>
                </c:pt>
                <c:pt idx="6">
                  <c:v>0.6</c:v>
                </c:pt>
              </c:numCache>
            </c:numRef>
          </c:val>
        </c:ser>
        <c:dLbls>
          <c:showLegendKey val="0"/>
          <c:showVal val="0"/>
          <c:showCatName val="0"/>
          <c:showSerName val="0"/>
          <c:showPercent val="0"/>
          <c:showBubbleSize val="0"/>
        </c:dLbls>
        <c:gapWidth val="150"/>
        <c:overlap val="100"/>
        <c:axId val="-1504846096"/>
        <c:axId val="-1504857520"/>
      </c:barChart>
      <c:catAx>
        <c:axId val="-150484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504857520"/>
        <c:crosses val="autoZero"/>
        <c:auto val="1"/>
        <c:lblAlgn val="ctr"/>
        <c:lblOffset val="100"/>
        <c:noMultiLvlLbl val="0"/>
      </c:catAx>
      <c:valAx>
        <c:axId val="-1504857520"/>
        <c:scaling>
          <c:orientation val="minMax"/>
          <c:max val="1"/>
        </c:scaling>
        <c:delete val="1"/>
        <c:axPos val="l"/>
        <c:numFmt formatCode="0%" sourceLinked="1"/>
        <c:majorTickMark val="none"/>
        <c:minorTickMark val="none"/>
        <c:tickLblPos val="nextTo"/>
        <c:crossAx val="-1504846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EC" sz="1200" b="1"/>
              <a:t>PIB POR SECTORES ECONÓMICOS</a:t>
            </a: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manualLayout>
          <c:layoutTarget val="inner"/>
          <c:xMode val="edge"/>
          <c:yMode val="edge"/>
          <c:x val="3.9589956709339798E-2"/>
          <c:y val="0.14042768247909546"/>
          <c:w val="0.93778721088532313"/>
          <c:h val="0.66312635977654066"/>
        </c:manualLayout>
      </c:layout>
      <c:barChart>
        <c:barDir val="col"/>
        <c:grouping val="stacked"/>
        <c:varyColors val="0"/>
        <c:ser>
          <c:idx val="0"/>
          <c:order val="0"/>
          <c:tx>
            <c:strRef>
              <c:f>PIB!$L$1</c:f>
              <c:strCache>
                <c:ptCount val="1"/>
                <c:pt idx="0">
                  <c:v>AGRICULTURA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PIB!$K$2:$K$18</c15:sqref>
                  </c15:fullRef>
                </c:ext>
              </c:extLst>
              <c:f>PIB!$K$12:$K$18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PIB!$L$2:$L$18</c15:sqref>
                  </c15:fullRef>
                </c:ext>
              </c:extLst>
              <c:f>PIB!$L$12:$L$18</c:f>
              <c:numCache>
                <c:formatCode>0%</c:formatCode>
                <c:ptCount val="7"/>
                <c:pt idx="0">
                  <c:v>0.10128526720078805</c:v>
                </c:pt>
                <c:pt idx="1">
                  <c:v>9.7521416075323261E-2</c:v>
                </c:pt>
                <c:pt idx="2">
                  <c:v>9.6702356001447942E-2</c:v>
                </c:pt>
                <c:pt idx="3">
                  <c:v>9.9802254365096876E-2</c:v>
                </c:pt>
                <c:pt idx="4">
                  <c:v>0.10111687062679713</c:v>
                </c:pt>
                <c:pt idx="5">
                  <c:v>9.8826156900976736E-2</c:v>
                </c:pt>
                <c:pt idx="6">
                  <c:v>9.7799999999999998E-2</c:v>
                </c:pt>
              </c:numCache>
            </c:numRef>
          </c:val>
        </c:ser>
        <c:ser>
          <c:idx val="1"/>
          <c:order val="1"/>
          <c:tx>
            <c:strRef>
              <c:f>PIB!$M$1</c:f>
              <c:strCache>
                <c:ptCount val="1"/>
                <c:pt idx="0">
                  <c:v>PRODUCCIÓN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PIB!$K$2:$K$18</c15:sqref>
                  </c15:fullRef>
                </c:ext>
              </c:extLst>
              <c:f>PIB!$K$12:$K$18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PIB!$M$2:$M$18</c15:sqref>
                  </c15:fullRef>
                </c:ext>
              </c:extLst>
              <c:f>PIB!$M$12:$M$18</c:f>
              <c:numCache>
                <c:formatCode>0%</c:formatCode>
                <c:ptCount val="7"/>
                <c:pt idx="0">
                  <c:v>0.34841931793288178</c:v>
                </c:pt>
                <c:pt idx="1">
                  <c:v>0.35138123666606885</c:v>
                </c:pt>
                <c:pt idx="2">
                  <c:v>0.35346044358168344</c:v>
                </c:pt>
                <c:pt idx="3">
                  <c:v>0.34385704050610938</c:v>
                </c:pt>
                <c:pt idx="4">
                  <c:v>0.35288401260071239</c:v>
                </c:pt>
                <c:pt idx="5">
                  <c:v>0.34926889288270691</c:v>
                </c:pt>
                <c:pt idx="6">
                  <c:v>0.3478</c:v>
                </c:pt>
              </c:numCache>
            </c:numRef>
          </c:val>
        </c:ser>
        <c:ser>
          <c:idx val="2"/>
          <c:order val="2"/>
          <c:tx>
            <c:strRef>
              <c:f>PIB!$N$1</c:f>
              <c:strCache>
                <c:ptCount val="1"/>
                <c:pt idx="0">
                  <c:v>COMERCIO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PIB!$K$2:$K$18</c15:sqref>
                  </c15:fullRef>
                </c:ext>
              </c:extLst>
              <c:f>PIB!$K$12:$K$18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PIB!$N$2:$N$18</c15:sqref>
                  </c15:fullRef>
                </c:ext>
              </c:extLst>
              <c:f>PIB!$N$12:$N$18</c:f>
              <c:numCache>
                <c:formatCode>0%</c:formatCode>
                <c:ptCount val="7"/>
                <c:pt idx="0">
                  <c:v>0.10298878119573404</c:v>
                </c:pt>
                <c:pt idx="1">
                  <c:v>0.1030943754381298</c:v>
                </c:pt>
                <c:pt idx="2">
                  <c:v>0.10281845380533873</c:v>
                </c:pt>
                <c:pt idx="3">
                  <c:v>0.10345365832159588</c:v>
                </c:pt>
                <c:pt idx="4">
                  <c:v>0.10302687955720861</c:v>
                </c:pt>
                <c:pt idx="5">
                  <c:v>0.10308948052206275</c:v>
                </c:pt>
                <c:pt idx="6">
                  <c:v>0.106</c:v>
                </c:pt>
              </c:numCache>
            </c:numRef>
          </c:val>
        </c:ser>
        <c:ser>
          <c:idx val="3"/>
          <c:order val="3"/>
          <c:tx>
            <c:strRef>
              <c:f>PIB!$O$1</c:f>
              <c:strCache>
                <c:ptCount val="1"/>
                <c:pt idx="0">
                  <c:v>SERVICIO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PIB!$K$2:$K$18</c15:sqref>
                  </c15:fullRef>
                </c:ext>
              </c:extLst>
              <c:f>PIB!$K$12:$K$18</c:f>
              <c:strCache>
                <c:ptCount val="7"/>
                <c:pt idx="0">
                  <c:v>2018.I</c:v>
                </c:pt>
                <c:pt idx="1">
                  <c:v>2018.II</c:v>
                </c:pt>
                <c:pt idx="2">
                  <c:v>2018.III</c:v>
                </c:pt>
                <c:pt idx="3">
                  <c:v>2018.IV</c:v>
                </c:pt>
                <c:pt idx="4">
                  <c:v>2019.I</c:v>
                </c:pt>
                <c:pt idx="5">
                  <c:v>2019.II</c:v>
                </c:pt>
                <c:pt idx="6">
                  <c:v>2019.III</c:v>
                </c:pt>
              </c:strCache>
            </c:strRef>
          </c:cat>
          <c:val>
            <c:numRef>
              <c:extLst>
                <c:ext xmlns:c15="http://schemas.microsoft.com/office/drawing/2012/chart" uri="{02D57815-91ED-43cb-92C2-25804820EDAC}">
                  <c15:fullRef>
                    <c15:sqref>PIB!$O$2:$O$18</c15:sqref>
                  </c15:fullRef>
                </c:ext>
              </c:extLst>
              <c:f>PIB!$O$12:$O$18</c:f>
              <c:numCache>
                <c:formatCode>0%</c:formatCode>
                <c:ptCount val="7"/>
                <c:pt idx="0">
                  <c:v>0.44730663367059625</c:v>
                </c:pt>
                <c:pt idx="1">
                  <c:v>0.44800297182047799</c:v>
                </c:pt>
                <c:pt idx="2">
                  <c:v>0.44701874661152985</c:v>
                </c:pt>
                <c:pt idx="3">
                  <c:v>0.45288704680719782</c:v>
                </c:pt>
                <c:pt idx="4">
                  <c:v>0.44297223721528178</c:v>
                </c:pt>
                <c:pt idx="5">
                  <c:v>0.44881546969425368</c:v>
                </c:pt>
                <c:pt idx="6">
                  <c:v>0.44840000000000002</c:v>
                </c:pt>
              </c:numCache>
            </c:numRef>
          </c:val>
        </c:ser>
        <c:dLbls>
          <c:showLegendKey val="0"/>
          <c:showVal val="0"/>
          <c:showCatName val="0"/>
          <c:showSerName val="0"/>
          <c:showPercent val="0"/>
          <c:showBubbleSize val="0"/>
        </c:dLbls>
        <c:gapWidth val="150"/>
        <c:overlap val="100"/>
        <c:axId val="-1447388688"/>
        <c:axId val="-1447394128"/>
      </c:barChart>
      <c:catAx>
        <c:axId val="-144738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447394128"/>
        <c:crosses val="autoZero"/>
        <c:auto val="1"/>
        <c:lblAlgn val="ctr"/>
        <c:lblOffset val="100"/>
        <c:noMultiLvlLbl val="0"/>
      </c:catAx>
      <c:valAx>
        <c:axId val="-1447394128"/>
        <c:scaling>
          <c:orientation val="minMax"/>
          <c:max val="1"/>
        </c:scaling>
        <c:delete val="1"/>
        <c:axPos val="l"/>
        <c:numFmt formatCode="0%" sourceLinked="1"/>
        <c:majorTickMark val="none"/>
        <c:minorTickMark val="none"/>
        <c:tickLblPos val="nextTo"/>
        <c:crossAx val="-1447388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C" sz="1800" b="1" i="0" baseline="0">
                <a:effectLst/>
              </a:rPr>
              <a:t>CALIDAD DE EMPLEO NACIONAL</a:t>
            </a:r>
            <a:endParaRPr lang="es-EC">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manualLayout>
          <c:layoutTarget val="inner"/>
          <c:xMode val="edge"/>
          <c:yMode val="edge"/>
          <c:x val="7.0568521320904062E-2"/>
          <c:y val="9.8795361140316673E-2"/>
          <c:w val="0.92886511825221429"/>
          <c:h val="0.81254210664174742"/>
        </c:manualLayout>
      </c:layout>
      <c:barChart>
        <c:barDir val="bar"/>
        <c:grouping val="stacked"/>
        <c:varyColors val="0"/>
        <c:ser>
          <c:idx val="0"/>
          <c:order val="0"/>
          <c:tx>
            <c:strRef>
              <c:f>EMPLEO!$D$13</c:f>
              <c:strCache>
                <c:ptCount val="1"/>
                <c:pt idx="0">
                  <c:v>Adecuado CONAFIPS</c:v>
                </c:pt>
              </c:strCache>
            </c:strRef>
          </c:tx>
          <c:spPr>
            <a:solidFill>
              <a:schemeClr val="accent6">
                <a:lumMod val="20000"/>
                <a:lumOff val="8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EMPLEO!$C$14:$C$24</c:f>
              <c:strCache>
                <c:ptCount val="11"/>
                <c:pt idx="0">
                  <c:v>jun-17</c:v>
                </c:pt>
                <c:pt idx="1">
                  <c:v>sep-17</c:v>
                </c:pt>
                <c:pt idx="2">
                  <c:v>dic-17</c:v>
                </c:pt>
                <c:pt idx="3">
                  <c:v>mar-18</c:v>
                </c:pt>
                <c:pt idx="4">
                  <c:v>jun-18</c:v>
                </c:pt>
                <c:pt idx="5">
                  <c:v>sep-18</c:v>
                </c:pt>
                <c:pt idx="6">
                  <c:v>dic-18</c:v>
                </c:pt>
                <c:pt idx="7">
                  <c:v>mar-19</c:v>
                </c:pt>
                <c:pt idx="8">
                  <c:v>jun-19</c:v>
                </c:pt>
                <c:pt idx="9">
                  <c:v>sep-19</c:v>
                </c:pt>
                <c:pt idx="10">
                  <c:v>dic-19</c:v>
                </c:pt>
              </c:strCache>
            </c:strRef>
          </c:cat>
          <c:val>
            <c:numRef>
              <c:f>EMPLEO!$D$14:$D$24</c:f>
              <c:numCache>
                <c:formatCode>0%</c:formatCode>
                <c:ptCount val="11"/>
                <c:pt idx="0">
                  <c:v>0.20049813200498132</c:v>
                </c:pt>
                <c:pt idx="1">
                  <c:v>0.21360132555291406</c:v>
                </c:pt>
                <c:pt idx="2">
                  <c:v>0.27408566188369837</c:v>
                </c:pt>
                <c:pt idx="3">
                  <c:v>0.27020401708049974</c:v>
                </c:pt>
                <c:pt idx="4">
                  <c:v>0.27022754220540907</c:v>
                </c:pt>
                <c:pt idx="5">
                  <c:v>0.24162115193644487</c:v>
                </c:pt>
                <c:pt idx="6">
                  <c:v>0.26079541578552423</c:v>
                </c:pt>
                <c:pt idx="7">
                  <c:v>0.29132977808360572</c:v>
                </c:pt>
                <c:pt idx="8">
                  <c:v>0.24003954522985665</c:v>
                </c:pt>
                <c:pt idx="9">
                  <c:v>0.27836192584394021</c:v>
                </c:pt>
                <c:pt idx="10">
                  <c:v>0.2660322714108399</c:v>
                </c:pt>
              </c:numCache>
            </c:numRef>
          </c:val>
        </c:ser>
        <c:ser>
          <c:idx val="1"/>
          <c:order val="1"/>
          <c:tx>
            <c:strRef>
              <c:f>EMPLEO!$E$13</c:f>
              <c:strCache>
                <c:ptCount val="1"/>
                <c:pt idx="0">
                  <c:v>Inadecuado CONAFIPS</c:v>
                </c:pt>
              </c:strCache>
            </c:strRef>
          </c:tx>
          <c:spPr>
            <a:solidFill>
              <a:schemeClr val="accent6">
                <a:lumMod val="40000"/>
                <a:lumOff val="60000"/>
              </a:scheme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EMPLEO!$C$14:$C$24</c:f>
              <c:strCache>
                <c:ptCount val="11"/>
                <c:pt idx="0">
                  <c:v>jun-17</c:v>
                </c:pt>
                <c:pt idx="1">
                  <c:v>sep-17</c:v>
                </c:pt>
                <c:pt idx="2">
                  <c:v>dic-17</c:v>
                </c:pt>
                <c:pt idx="3">
                  <c:v>mar-18</c:v>
                </c:pt>
                <c:pt idx="4">
                  <c:v>jun-18</c:v>
                </c:pt>
                <c:pt idx="5">
                  <c:v>sep-18</c:v>
                </c:pt>
                <c:pt idx="6">
                  <c:v>dic-18</c:v>
                </c:pt>
                <c:pt idx="7">
                  <c:v>mar-19</c:v>
                </c:pt>
                <c:pt idx="8">
                  <c:v>jun-19</c:v>
                </c:pt>
                <c:pt idx="9">
                  <c:v>sep-19</c:v>
                </c:pt>
                <c:pt idx="10">
                  <c:v>dic-19</c:v>
                </c:pt>
              </c:strCache>
            </c:strRef>
          </c:cat>
          <c:val>
            <c:numRef>
              <c:f>EMPLEO!$E$14:$E$24</c:f>
              <c:numCache>
                <c:formatCode>0%</c:formatCode>
                <c:ptCount val="11"/>
                <c:pt idx="0">
                  <c:v>0.79950186799501866</c:v>
                </c:pt>
                <c:pt idx="1">
                  <c:v>0.786398674447086</c:v>
                </c:pt>
                <c:pt idx="2">
                  <c:v>0.72591433811630168</c:v>
                </c:pt>
                <c:pt idx="3">
                  <c:v>0.72979598291950021</c:v>
                </c:pt>
                <c:pt idx="4">
                  <c:v>0.72977245779459088</c:v>
                </c:pt>
                <c:pt idx="5">
                  <c:v>0.75837884806355516</c:v>
                </c:pt>
                <c:pt idx="6">
                  <c:v>0.73920458421447577</c:v>
                </c:pt>
                <c:pt idx="7">
                  <c:v>0.70867022191639428</c:v>
                </c:pt>
                <c:pt idx="8">
                  <c:v>0.7599604547701434</c:v>
                </c:pt>
                <c:pt idx="9">
                  <c:v>0.72163807415605974</c:v>
                </c:pt>
                <c:pt idx="10">
                  <c:v>0.73396772858916015</c:v>
                </c:pt>
              </c:numCache>
            </c:numRef>
          </c:val>
        </c:ser>
        <c:ser>
          <c:idx val="2"/>
          <c:order val="2"/>
          <c:tx>
            <c:strRef>
              <c:f>EMPLEO!$F$13</c:f>
              <c:strCache>
                <c:ptCount val="1"/>
                <c:pt idx="0">
                  <c:v>Adecuado Nacional</c:v>
                </c:pt>
              </c:strCache>
            </c:strRef>
          </c:tx>
          <c:spPr>
            <a:solidFill>
              <a:schemeClr val="accent1">
                <a:lumMod val="20000"/>
                <a:lumOff val="8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EMPLEO!$C$14:$C$24</c:f>
              <c:strCache>
                <c:ptCount val="11"/>
                <c:pt idx="0">
                  <c:v>jun-17</c:v>
                </c:pt>
                <c:pt idx="1">
                  <c:v>sep-17</c:v>
                </c:pt>
                <c:pt idx="2">
                  <c:v>dic-17</c:v>
                </c:pt>
                <c:pt idx="3">
                  <c:v>mar-18</c:v>
                </c:pt>
                <c:pt idx="4">
                  <c:v>jun-18</c:v>
                </c:pt>
                <c:pt idx="5">
                  <c:v>sep-18</c:v>
                </c:pt>
                <c:pt idx="6">
                  <c:v>dic-18</c:v>
                </c:pt>
                <c:pt idx="7">
                  <c:v>mar-19</c:v>
                </c:pt>
                <c:pt idx="8">
                  <c:v>jun-19</c:v>
                </c:pt>
                <c:pt idx="9">
                  <c:v>sep-19</c:v>
                </c:pt>
                <c:pt idx="10">
                  <c:v>dic-19</c:v>
                </c:pt>
              </c:strCache>
            </c:strRef>
          </c:cat>
          <c:val>
            <c:numRef>
              <c:f>EMPLEO!$F$14:$F$24</c:f>
              <c:numCache>
                <c:formatCode>0%</c:formatCode>
                <c:ptCount val="11"/>
                <c:pt idx="0">
                  <c:v>0.40102332468222829</c:v>
                </c:pt>
                <c:pt idx="1">
                  <c:v>0.40380701468966085</c:v>
                </c:pt>
                <c:pt idx="2">
                  <c:v>0.42263946467251273</c:v>
                </c:pt>
                <c:pt idx="3">
                  <c:v>0.41112046124799528</c:v>
                </c:pt>
                <c:pt idx="4">
                  <c:v>0.389237356000384</c:v>
                </c:pt>
                <c:pt idx="5">
                  <c:v>0.39611511263085575</c:v>
                </c:pt>
                <c:pt idx="6">
                  <c:v>0.40638174875192395</c:v>
                </c:pt>
                <c:pt idx="7">
                  <c:v>0.37913458318526561</c:v>
                </c:pt>
                <c:pt idx="8">
                  <c:v>0.37946580479698461</c:v>
                </c:pt>
                <c:pt idx="9">
                  <c:v>0.38523637240992814</c:v>
                </c:pt>
                <c:pt idx="10">
                  <c:v>0.38847828055528205</c:v>
                </c:pt>
              </c:numCache>
            </c:numRef>
          </c:val>
        </c:ser>
        <c:ser>
          <c:idx val="3"/>
          <c:order val="3"/>
          <c:tx>
            <c:strRef>
              <c:f>EMPLEO!$G$13</c:f>
              <c:strCache>
                <c:ptCount val="1"/>
                <c:pt idx="0">
                  <c:v>Inadecuado Nacional</c:v>
                </c:pt>
              </c:strCache>
            </c:strRef>
          </c:tx>
          <c:spPr>
            <a:solidFill>
              <a:schemeClr val="accent1">
                <a:lumMod val="40000"/>
                <a:lumOff val="6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EMPLEO!$C$14:$C$24</c:f>
              <c:strCache>
                <c:ptCount val="11"/>
                <c:pt idx="0">
                  <c:v>jun-17</c:v>
                </c:pt>
                <c:pt idx="1">
                  <c:v>sep-17</c:v>
                </c:pt>
                <c:pt idx="2">
                  <c:v>dic-17</c:v>
                </c:pt>
                <c:pt idx="3">
                  <c:v>mar-18</c:v>
                </c:pt>
                <c:pt idx="4">
                  <c:v>jun-18</c:v>
                </c:pt>
                <c:pt idx="5">
                  <c:v>sep-18</c:v>
                </c:pt>
                <c:pt idx="6">
                  <c:v>dic-18</c:v>
                </c:pt>
                <c:pt idx="7">
                  <c:v>mar-19</c:v>
                </c:pt>
                <c:pt idx="8">
                  <c:v>jun-19</c:v>
                </c:pt>
                <c:pt idx="9">
                  <c:v>sep-19</c:v>
                </c:pt>
                <c:pt idx="10">
                  <c:v>dic-19</c:v>
                </c:pt>
              </c:strCache>
            </c:strRef>
          </c:cat>
          <c:val>
            <c:numRef>
              <c:f>EMPLEO!$G$14:$G$24</c:f>
              <c:numCache>
                <c:formatCode>0%</c:formatCode>
                <c:ptCount val="11"/>
                <c:pt idx="0">
                  <c:v>0.554054836701392</c:v>
                </c:pt>
                <c:pt idx="1">
                  <c:v>0.5548074211927857</c:v>
                </c:pt>
                <c:pt idx="2">
                  <c:v>0.53112402688378668</c:v>
                </c:pt>
                <c:pt idx="3">
                  <c:v>0.54453456649321696</c:v>
                </c:pt>
                <c:pt idx="4">
                  <c:v>0.56939128184304066</c:v>
                </c:pt>
                <c:pt idx="5">
                  <c:v>0.56362355610485104</c:v>
                </c:pt>
                <c:pt idx="6">
                  <c:v>0.55673118502843155</c:v>
                </c:pt>
                <c:pt idx="7">
                  <c:v>0.57477146882155217</c:v>
                </c:pt>
                <c:pt idx="8">
                  <c:v>0.57605344278306703</c:v>
                </c:pt>
                <c:pt idx="9">
                  <c:v>0.56576362759007193</c:v>
                </c:pt>
                <c:pt idx="10">
                  <c:v>0.57352171944471797</c:v>
                </c:pt>
              </c:numCache>
            </c:numRef>
          </c:val>
        </c:ser>
        <c:ser>
          <c:idx val="4"/>
          <c:order val="4"/>
          <c:tx>
            <c:strRef>
              <c:f>EMPLEO!$H$13</c:f>
              <c:strCache>
                <c:ptCount val="1"/>
                <c:pt idx="0">
                  <c:v>Desempleo</c:v>
                </c:pt>
              </c:strCache>
            </c:strRef>
          </c:tx>
          <c:spPr>
            <a:solidFill>
              <a:schemeClr val="accent1">
                <a:lumMod val="5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EMPLEO!$C$14:$C$24</c:f>
              <c:strCache>
                <c:ptCount val="11"/>
                <c:pt idx="0">
                  <c:v>jun-17</c:v>
                </c:pt>
                <c:pt idx="1">
                  <c:v>sep-17</c:v>
                </c:pt>
                <c:pt idx="2">
                  <c:v>dic-17</c:v>
                </c:pt>
                <c:pt idx="3">
                  <c:v>mar-18</c:v>
                </c:pt>
                <c:pt idx="4">
                  <c:v>jun-18</c:v>
                </c:pt>
                <c:pt idx="5">
                  <c:v>sep-18</c:v>
                </c:pt>
                <c:pt idx="6">
                  <c:v>dic-18</c:v>
                </c:pt>
                <c:pt idx="7">
                  <c:v>mar-19</c:v>
                </c:pt>
                <c:pt idx="8">
                  <c:v>jun-19</c:v>
                </c:pt>
                <c:pt idx="9">
                  <c:v>sep-19</c:v>
                </c:pt>
                <c:pt idx="10">
                  <c:v>dic-19</c:v>
                </c:pt>
              </c:strCache>
            </c:strRef>
          </c:cat>
          <c:val>
            <c:numRef>
              <c:f>EMPLEO!$H$14:$H$24</c:f>
              <c:numCache>
                <c:formatCode>0%</c:formatCode>
                <c:ptCount val="11"/>
                <c:pt idx="0">
                  <c:v>4.492183861637964E-2</c:v>
                </c:pt>
                <c:pt idx="1">
                  <c:v>4.1385564117553474E-2</c:v>
                </c:pt>
                <c:pt idx="2">
                  <c:v>4.6236508443700634E-2</c:v>
                </c:pt>
                <c:pt idx="3">
                  <c:v>4.4344972258787765E-2</c:v>
                </c:pt>
                <c:pt idx="4">
                  <c:v>4.1371362156575282E-2</c:v>
                </c:pt>
                <c:pt idx="5">
                  <c:v>4.0261331264293182E-2</c:v>
                </c:pt>
                <c:pt idx="6">
                  <c:v>3.6887066219644521E-2</c:v>
                </c:pt>
                <c:pt idx="7">
                  <c:v>4.6093947993182206E-2</c:v>
                </c:pt>
                <c:pt idx="8">
                  <c:v>4.4480752419948401E-2</c:v>
                </c:pt>
                <c:pt idx="9">
                  <c:v>4.9000000000000002E-2</c:v>
                </c:pt>
                <c:pt idx="10">
                  <c:v>3.7999999999999999E-2</c:v>
                </c:pt>
              </c:numCache>
            </c:numRef>
          </c:val>
        </c:ser>
        <c:dLbls>
          <c:showLegendKey val="0"/>
          <c:showVal val="0"/>
          <c:showCatName val="0"/>
          <c:showSerName val="0"/>
          <c:showPercent val="0"/>
          <c:showBubbleSize val="0"/>
        </c:dLbls>
        <c:gapWidth val="150"/>
        <c:overlap val="100"/>
        <c:axId val="-1639874192"/>
        <c:axId val="-1639862224"/>
      </c:barChart>
      <c:catAx>
        <c:axId val="-16398741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9862224"/>
        <c:crosses val="autoZero"/>
        <c:auto val="1"/>
        <c:lblAlgn val="ctr"/>
        <c:lblOffset val="100"/>
        <c:noMultiLvlLbl val="0"/>
      </c:catAx>
      <c:valAx>
        <c:axId val="-1639862224"/>
        <c:scaling>
          <c:orientation val="minMax"/>
          <c:max val="2"/>
        </c:scaling>
        <c:delete val="1"/>
        <c:axPos val="t"/>
        <c:numFmt formatCode="0%" sourceLinked="1"/>
        <c:majorTickMark val="none"/>
        <c:minorTickMark val="none"/>
        <c:tickLblPos val="nextTo"/>
        <c:crossAx val="-1639874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CANASTA</a:t>
            </a:r>
            <a:r>
              <a:rPr lang="es-EC" b="1" baseline="0"/>
              <a:t> BÁSICA</a:t>
            </a:r>
            <a:endParaRPr lang="es-EC"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areaChart>
        <c:grouping val="stacked"/>
        <c:varyColors val="0"/>
        <c:ser>
          <c:idx val="0"/>
          <c:order val="0"/>
          <c:tx>
            <c:strRef>
              <c:f>'CANASTA BÁSICA'!$A$2</c:f>
              <c:strCache>
                <c:ptCount val="1"/>
                <c:pt idx="0">
                  <c:v>SUPERAN LA CANASTA BÁSICA</c:v>
                </c:pt>
              </c:strCache>
            </c:strRef>
          </c:tx>
          <c:spPr>
            <a:solidFill>
              <a:schemeClr val="accent1">
                <a:lumMod val="40000"/>
                <a:lumOff val="6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'CANASTA BÁSICA'!$B$1:$M$1</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'CANASTA BÁSICA'!$B$2:$M$2</c:f>
              <c:numCache>
                <c:formatCode>0%</c:formatCode>
                <c:ptCount val="12"/>
                <c:pt idx="0">
                  <c:v>0.79215270413573702</c:v>
                </c:pt>
                <c:pt idx="1">
                  <c:v>0.70444333499750378</c:v>
                </c:pt>
                <c:pt idx="2">
                  <c:v>0.82611207394569608</c:v>
                </c:pt>
                <c:pt idx="3">
                  <c:v>0.75605381165919283</c:v>
                </c:pt>
                <c:pt idx="4">
                  <c:v>0.72050716648291069</c:v>
                </c:pt>
                <c:pt idx="5">
                  <c:v>0.70781696854146803</c:v>
                </c:pt>
                <c:pt idx="6">
                  <c:v>0.66666666666666663</c:v>
                </c:pt>
                <c:pt idx="7">
                  <c:v>0.63306556102617262</c:v>
                </c:pt>
                <c:pt idx="8">
                  <c:v>0.70109409190371996</c:v>
                </c:pt>
                <c:pt idx="9">
                  <c:v>0.71613949716139502</c:v>
                </c:pt>
                <c:pt idx="10">
                  <c:v>0.72303523035230355</c:v>
                </c:pt>
                <c:pt idx="11">
                  <c:v>0.92437722419928825</c:v>
                </c:pt>
              </c:numCache>
            </c:numRef>
          </c:val>
        </c:ser>
        <c:ser>
          <c:idx val="1"/>
          <c:order val="1"/>
          <c:tx>
            <c:strRef>
              <c:f>'CANASTA BÁSICA'!$A$3</c:f>
              <c:strCache>
                <c:ptCount val="1"/>
                <c:pt idx="0">
                  <c:v>NO SUPERAN LA CANASTA BÁSICA</c:v>
                </c:pt>
              </c:strCache>
            </c:strRef>
          </c:tx>
          <c:spPr>
            <a:solidFill>
              <a:schemeClr val="accent2">
                <a:lumMod val="20000"/>
                <a:lumOff val="8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'CANASTA BÁSICA'!$B$1:$M$1</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'CANASTA BÁSICA'!$B$3:$M$3</c:f>
              <c:numCache>
                <c:formatCode>0%</c:formatCode>
                <c:ptCount val="12"/>
                <c:pt idx="0">
                  <c:v>0.20784729586426298</c:v>
                </c:pt>
                <c:pt idx="1">
                  <c:v>0.29555666500249628</c:v>
                </c:pt>
                <c:pt idx="2">
                  <c:v>0.17388792605430387</c:v>
                </c:pt>
                <c:pt idx="3">
                  <c:v>0.24394618834080717</c:v>
                </c:pt>
                <c:pt idx="4">
                  <c:v>0.27949283351708931</c:v>
                </c:pt>
                <c:pt idx="5">
                  <c:v>0.29218303145853192</c:v>
                </c:pt>
                <c:pt idx="6">
                  <c:v>0.33333333333333331</c:v>
                </c:pt>
                <c:pt idx="7">
                  <c:v>0.36693443897382744</c:v>
                </c:pt>
                <c:pt idx="8">
                  <c:v>0.29890590809628009</c:v>
                </c:pt>
                <c:pt idx="9">
                  <c:v>0.28386050283860503</c:v>
                </c:pt>
                <c:pt idx="10">
                  <c:v>0.27696476964769645</c:v>
                </c:pt>
                <c:pt idx="11">
                  <c:v>7.562277580071175E-2</c:v>
                </c:pt>
              </c:numCache>
            </c:numRef>
          </c:val>
        </c:ser>
        <c:dLbls>
          <c:showLegendKey val="0"/>
          <c:showVal val="0"/>
          <c:showCatName val="0"/>
          <c:showSerName val="0"/>
          <c:showPercent val="0"/>
          <c:showBubbleSize val="0"/>
        </c:dLbls>
        <c:axId val="-1639872560"/>
        <c:axId val="-1639870928"/>
      </c:areaChart>
      <c:valAx>
        <c:axId val="-1639870928"/>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639872560"/>
        <c:crosses val="autoZero"/>
        <c:crossBetween val="midCat"/>
      </c:valAx>
      <c:dateAx>
        <c:axId val="-16398725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9870928"/>
        <c:crosses val="autoZero"/>
        <c:auto val="1"/>
        <c:lblOffset val="100"/>
        <c:baseTimeUnit val="month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zero"/>
    <c:showDLblsOverMax val="0"/>
  </c:chart>
  <c:spPr>
    <a:noFill/>
    <a:ln>
      <a:noFill/>
    </a:ln>
    <a:effectLst/>
  </c:spPr>
  <c:txPr>
    <a:bodyPr/>
    <a:lstStyle/>
    <a:p>
      <a:pPr>
        <a:defRPr/>
      </a:pPr>
      <a:endParaRPr lang="es-EC"/>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TASAS</a:t>
            </a:r>
            <a:r>
              <a:rPr lang="es-EC" b="1" baseline="0"/>
              <a:t> DE INTERÉS REFERENCIAS Y MÁXIMAS DEL SFN </a:t>
            </a:r>
            <a:endParaRPr lang="es-EC"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0"/>
          <c:order val="0"/>
          <c:tx>
            <c:strRef>
              <c:f>'TASAS SFN'!$B$1</c:f>
              <c:strCache>
                <c:ptCount val="1"/>
                <c:pt idx="0">
                  <c:v>Referenciales</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800" b="1" i="0" u="none" strike="noStrike" kern="1200" baseline="0">
                    <a:solidFill>
                      <a:srgbClr val="0070C0"/>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'TASAS SFN'!$A$2:$A$23</c:f>
              <c:strCache>
                <c:ptCount val="22"/>
                <c:pt idx="0">
                  <c:v>Productivo Corporativo</c:v>
                </c:pt>
                <c:pt idx="1">
                  <c:v>Productivo Empresarial</c:v>
                </c:pt>
                <c:pt idx="2">
                  <c:v>Productivo PYMES</c:v>
                </c:pt>
                <c:pt idx="3">
                  <c:v>Productivo Agrícola y Ganadero**</c:v>
                </c:pt>
                <c:pt idx="4">
                  <c:v>Comercial Ordinario</c:v>
                </c:pt>
                <c:pt idx="5">
                  <c:v>Comercial Prioritario Corporativo</c:v>
                </c:pt>
                <c:pt idx="6">
                  <c:v>Comercial Prioritario Empresarial</c:v>
                </c:pt>
                <c:pt idx="7">
                  <c:v>Comercial Prioritario PYMES</c:v>
                </c:pt>
                <c:pt idx="8">
                  <c:v>Consumo Ordinario</c:v>
                </c:pt>
                <c:pt idx="9">
                  <c:v>Consumo Prioritario</c:v>
                </c:pt>
                <c:pt idx="10">
                  <c:v>Educativo</c:v>
                </c:pt>
                <c:pt idx="11">
                  <c:v>Educativo Social3</c:v>
                </c:pt>
                <c:pt idx="12">
                  <c:v>Vivienda de Interés Público</c:v>
                </c:pt>
                <c:pt idx="13">
                  <c:v>Inmobiliario</c:v>
                </c:pt>
                <c:pt idx="14">
                  <c:v>Microcrédito Agrícola y Ganadero**</c:v>
                </c:pt>
                <c:pt idx="15">
                  <c:v>Microcrédito Minorista 1*.</c:v>
                </c:pt>
                <c:pt idx="16">
                  <c:v>Microcrédito de Acumulación Simple 1*.</c:v>
                </c:pt>
                <c:pt idx="17">
                  <c:v>Microcrédito de Acumulación Ampliada 1*.</c:v>
                </c:pt>
                <c:pt idx="18">
                  <c:v>Microcrédito Minorista 2*.</c:v>
                </c:pt>
                <c:pt idx="19">
                  <c:v>Microcrédito de Acumulación Simple 2*.</c:v>
                </c:pt>
                <c:pt idx="20">
                  <c:v>Microcrédito de Acumulación Ampliada 2*.</c:v>
                </c:pt>
                <c:pt idx="21">
                  <c:v>Inversión Pública</c:v>
                </c:pt>
              </c:strCache>
            </c:strRef>
          </c:cat>
          <c:val>
            <c:numRef>
              <c:f>'TASAS SFN'!$B$2:$B$23</c:f>
              <c:numCache>
                <c:formatCode>General</c:formatCode>
                <c:ptCount val="22"/>
                <c:pt idx="0">
                  <c:v>9.14</c:v>
                </c:pt>
                <c:pt idx="1">
                  <c:v>9.92</c:v>
                </c:pt>
                <c:pt idx="2">
                  <c:v>10.88</c:v>
                </c:pt>
                <c:pt idx="3">
                  <c:v>8.48</c:v>
                </c:pt>
                <c:pt idx="4">
                  <c:v>8.67</c:v>
                </c:pt>
                <c:pt idx="5">
                  <c:v>8.68</c:v>
                </c:pt>
                <c:pt idx="6">
                  <c:v>9.7799999999999994</c:v>
                </c:pt>
                <c:pt idx="7">
                  <c:v>10.95</c:v>
                </c:pt>
                <c:pt idx="8">
                  <c:v>16.27</c:v>
                </c:pt>
                <c:pt idx="9">
                  <c:v>16.739999999999998</c:v>
                </c:pt>
                <c:pt idx="10">
                  <c:v>9.4600000000000009</c:v>
                </c:pt>
                <c:pt idx="11">
                  <c:v>6.51</c:v>
                </c:pt>
                <c:pt idx="12">
                  <c:v>4.74</c:v>
                </c:pt>
                <c:pt idx="13">
                  <c:v>10.14</c:v>
                </c:pt>
                <c:pt idx="14">
                  <c:v>19.260000000000002</c:v>
                </c:pt>
                <c:pt idx="15">
                  <c:v>25</c:v>
                </c:pt>
                <c:pt idx="16">
                  <c:v>23.41</c:v>
                </c:pt>
                <c:pt idx="17">
                  <c:v>20.14</c:v>
                </c:pt>
                <c:pt idx="18">
                  <c:v>22.6</c:v>
                </c:pt>
                <c:pt idx="19">
                  <c:v>22.66</c:v>
                </c:pt>
                <c:pt idx="20">
                  <c:v>20.84</c:v>
                </c:pt>
                <c:pt idx="21">
                  <c:v>8.51</c:v>
                </c:pt>
              </c:numCache>
            </c:numRef>
          </c:val>
        </c:ser>
        <c:ser>
          <c:idx val="1"/>
          <c:order val="1"/>
          <c:tx>
            <c:strRef>
              <c:f>'TASAS SFN'!$C$1</c:f>
              <c:strCache>
                <c:ptCount val="1"/>
                <c:pt idx="0">
                  <c:v>Máximas</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'TASAS SFN'!$A$2:$A$23</c:f>
              <c:strCache>
                <c:ptCount val="22"/>
                <c:pt idx="0">
                  <c:v>Productivo Corporativo</c:v>
                </c:pt>
                <c:pt idx="1">
                  <c:v>Productivo Empresarial</c:v>
                </c:pt>
                <c:pt idx="2">
                  <c:v>Productivo PYMES</c:v>
                </c:pt>
                <c:pt idx="3">
                  <c:v>Productivo Agrícola y Ganadero**</c:v>
                </c:pt>
                <c:pt idx="4">
                  <c:v>Comercial Ordinario</c:v>
                </c:pt>
                <c:pt idx="5">
                  <c:v>Comercial Prioritario Corporativo</c:v>
                </c:pt>
                <c:pt idx="6">
                  <c:v>Comercial Prioritario Empresarial</c:v>
                </c:pt>
                <c:pt idx="7">
                  <c:v>Comercial Prioritario PYMES</c:v>
                </c:pt>
                <c:pt idx="8">
                  <c:v>Consumo Ordinario</c:v>
                </c:pt>
                <c:pt idx="9">
                  <c:v>Consumo Prioritario</c:v>
                </c:pt>
                <c:pt idx="10">
                  <c:v>Educativo</c:v>
                </c:pt>
                <c:pt idx="11">
                  <c:v>Educativo Social3</c:v>
                </c:pt>
                <c:pt idx="12">
                  <c:v>Vivienda de Interés Público</c:v>
                </c:pt>
                <c:pt idx="13">
                  <c:v>Inmobiliario</c:v>
                </c:pt>
                <c:pt idx="14">
                  <c:v>Microcrédito Agrícola y Ganadero**</c:v>
                </c:pt>
                <c:pt idx="15">
                  <c:v>Microcrédito Minorista 1*.</c:v>
                </c:pt>
                <c:pt idx="16">
                  <c:v>Microcrédito de Acumulación Simple 1*.</c:v>
                </c:pt>
                <c:pt idx="17">
                  <c:v>Microcrédito de Acumulación Ampliada 1*.</c:v>
                </c:pt>
                <c:pt idx="18">
                  <c:v>Microcrédito Minorista 2*.</c:v>
                </c:pt>
                <c:pt idx="19">
                  <c:v>Microcrédito de Acumulación Simple 2*.</c:v>
                </c:pt>
                <c:pt idx="20">
                  <c:v>Microcrédito de Acumulación Ampliada 2*.</c:v>
                </c:pt>
                <c:pt idx="21">
                  <c:v>Inversión Pública</c:v>
                </c:pt>
              </c:strCache>
            </c:strRef>
          </c:cat>
          <c:val>
            <c:numRef>
              <c:f>'TASAS SFN'!$C$2:$C$23</c:f>
              <c:numCache>
                <c:formatCode>General</c:formatCode>
                <c:ptCount val="22"/>
                <c:pt idx="0">
                  <c:v>9.33</c:v>
                </c:pt>
                <c:pt idx="1">
                  <c:v>10.210000000000001</c:v>
                </c:pt>
                <c:pt idx="2">
                  <c:v>11.83</c:v>
                </c:pt>
                <c:pt idx="3">
                  <c:v>8.5299999999999994</c:v>
                </c:pt>
                <c:pt idx="4">
                  <c:v>11.83</c:v>
                </c:pt>
                <c:pt idx="5">
                  <c:v>9.33</c:v>
                </c:pt>
                <c:pt idx="6">
                  <c:v>10.210000000000001</c:v>
                </c:pt>
                <c:pt idx="7">
                  <c:v>11.83</c:v>
                </c:pt>
                <c:pt idx="8">
                  <c:v>17.3</c:v>
                </c:pt>
                <c:pt idx="9">
                  <c:v>17.3</c:v>
                </c:pt>
                <c:pt idx="10">
                  <c:v>9.5</c:v>
                </c:pt>
                <c:pt idx="11">
                  <c:v>7.5</c:v>
                </c:pt>
                <c:pt idx="12">
                  <c:v>4.99</c:v>
                </c:pt>
                <c:pt idx="13">
                  <c:v>11.33</c:v>
                </c:pt>
                <c:pt idx="14">
                  <c:v>20.97</c:v>
                </c:pt>
                <c:pt idx="15">
                  <c:v>28.5</c:v>
                </c:pt>
                <c:pt idx="16">
                  <c:v>25.5</c:v>
                </c:pt>
                <c:pt idx="17">
                  <c:v>23.5</c:v>
                </c:pt>
                <c:pt idx="18">
                  <c:v>30.5</c:v>
                </c:pt>
                <c:pt idx="19">
                  <c:v>27.5</c:v>
                </c:pt>
                <c:pt idx="20">
                  <c:v>25.5</c:v>
                </c:pt>
                <c:pt idx="21">
                  <c:v>9.33</c:v>
                </c:pt>
              </c:numCache>
            </c:numRef>
          </c:val>
        </c:ser>
        <c:ser>
          <c:idx val="2"/>
          <c:order val="2"/>
          <c:tx>
            <c:strRef>
              <c:f>'TASAS SFN'!$D$1</c:f>
              <c:strCache>
                <c:ptCount val="1"/>
                <c:pt idx="0">
                  <c:v>Promedio CONAFIPS</c:v>
                </c:pt>
              </c:strCache>
            </c:strRef>
          </c:tx>
          <c:spPr>
            <a:solidFill>
              <a:schemeClr val="accent3"/>
            </a:solidFill>
            <a:ln>
              <a:noFill/>
            </a:ln>
            <a:effectLst/>
          </c:spPr>
          <c:invertIfNegative val="0"/>
          <c:dLbls>
            <c:dLbl>
              <c:idx val="15"/>
              <c:layout>
                <c:manualLayout>
                  <c:x val="2.5493945188016912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6"/>
              <c:layout>
                <c:manualLayout>
                  <c:x val="3.8240917782025835E-3"/>
                  <c:y val="5.515338939291752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7"/>
              <c:layout>
                <c:manualLayout>
                  <c:x val="5.098789037603569E-3"/>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spcFirstLastPara="1" vertOverflow="ellipsis" wrap="square" lIns="38100" tIns="19050" rIns="38100" bIns="19050" anchor="ctr" anchorCtr="0">
                <a:spAutoFit/>
              </a:bodyPr>
              <a:lstStyle/>
              <a:p>
                <a:pPr algn="ctr">
                  <a:defRPr lang="es-EC" sz="800" b="1" i="0" u="none" strike="noStrike" kern="1200" baseline="0">
                    <a:solidFill>
                      <a:sysClr val="windowText" lastClr="000000"/>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'TASAS SFN'!$A$2:$A$23</c:f>
              <c:strCache>
                <c:ptCount val="22"/>
                <c:pt idx="0">
                  <c:v>Productivo Corporativo</c:v>
                </c:pt>
                <c:pt idx="1">
                  <c:v>Productivo Empresarial</c:v>
                </c:pt>
                <c:pt idx="2">
                  <c:v>Productivo PYMES</c:v>
                </c:pt>
                <c:pt idx="3">
                  <c:v>Productivo Agrícola y Ganadero**</c:v>
                </c:pt>
                <c:pt idx="4">
                  <c:v>Comercial Ordinario</c:v>
                </c:pt>
                <c:pt idx="5">
                  <c:v>Comercial Prioritario Corporativo</c:v>
                </c:pt>
                <c:pt idx="6">
                  <c:v>Comercial Prioritario Empresarial</c:v>
                </c:pt>
                <c:pt idx="7">
                  <c:v>Comercial Prioritario PYMES</c:v>
                </c:pt>
                <c:pt idx="8">
                  <c:v>Consumo Ordinario</c:v>
                </c:pt>
                <c:pt idx="9">
                  <c:v>Consumo Prioritario</c:v>
                </c:pt>
                <c:pt idx="10">
                  <c:v>Educativo</c:v>
                </c:pt>
                <c:pt idx="11">
                  <c:v>Educativo Social3</c:v>
                </c:pt>
                <c:pt idx="12">
                  <c:v>Vivienda de Interés Público</c:v>
                </c:pt>
                <c:pt idx="13">
                  <c:v>Inmobiliario</c:v>
                </c:pt>
                <c:pt idx="14">
                  <c:v>Microcrédito Agrícola y Ganadero**</c:v>
                </c:pt>
                <c:pt idx="15">
                  <c:v>Microcrédito Minorista 1*.</c:v>
                </c:pt>
                <c:pt idx="16">
                  <c:v>Microcrédito de Acumulación Simple 1*.</c:v>
                </c:pt>
                <c:pt idx="17">
                  <c:v>Microcrédito de Acumulación Ampliada 1*.</c:v>
                </c:pt>
                <c:pt idx="18">
                  <c:v>Microcrédito Minorista 2*.</c:v>
                </c:pt>
                <c:pt idx="19">
                  <c:v>Microcrédito de Acumulación Simple 2*.</c:v>
                </c:pt>
                <c:pt idx="20">
                  <c:v>Microcrédito de Acumulación Ampliada 2*.</c:v>
                </c:pt>
                <c:pt idx="21">
                  <c:v>Inversión Pública</c:v>
                </c:pt>
              </c:strCache>
            </c:strRef>
          </c:cat>
          <c:val>
            <c:numRef>
              <c:f>'TASAS SFN'!$D$2:$D$23</c:f>
              <c:numCache>
                <c:formatCode>General</c:formatCode>
                <c:ptCount val="22"/>
                <c:pt idx="13" formatCode="0.00">
                  <c:v>11.1</c:v>
                </c:pt>
                <c:pt idx="15" formatCode="0.00">
                  <c:v>19.336994949494763</c:v>
                </c:pt>
                <c:pt idx="16" formatCode="0.00">
                  <c:v>19.376479591836702</c:v>
                </c:pt>
                <c:pt idx="17" formatCode="0.00">
                  <c:v>18.581372549019601</c:v>
                </c:pt>
                <c:pt idx="18" formatCode="0.00">
                  <c:v>23.138235294117703</c:v>
                </c:pt>
                <c:pt idx="19" formatCode="0.00">
                  <c:v>23.4119834710745</c:v>
                </c:pt>
                <c:pt idx="20" formatCode="0.00">
                  <c:v>22.3</c:v>
                </c:pt>
              </c:numCache>
            </c:numRef>
          </c:val>
        </c:ser>
        <c:dLbls>
          <c:showLegendKey val="0"/>
          <c:showVal val="0"/>
          <c:showCatName val="0"/>
          <c:showSerName val="0"/>
          <c:showPercent val="0"/>
          <c:showBubbleSize val="0"/>
        </c:dLbls>
        <c:gapWidth val="219"/>
        <c:axId val="-1638698624"/>
        <c:axId val="-1638698080"/>
      </c:barChart>
      <c:catAx>
        <c:axId val="-1638698624"/>
        <c:scaling>
          <c:orientation val="minMax"/>
        </c:scaling>
        <c:delete val="0"/>
        <c:axPos val="b"/>
        <c:numFmt formatCode="General" sourceLinked="0"/>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EC"/>
          </a:p>
        </c:txPr>
        <c:crossAx val="-1638698080"/>
        <c:crosses val="autoZero"/>
        <c:auto val="1"/>
        <c:lblAlgn val="ctr"/>
        <c:lblOffset val="100"/>
        <c:tickLblSkip val="1"/>
        <c:noMultiLvlLbl val="0"/>
      </c:catAx>
      <c:valAx>
        <c:axId val="-1638698080"/>
        <c:scaling>
          <c:orientation val="minMax"/>
        </c:scaling>
        <c:delete val="1"/>
        <c:axPos val="l"/>
        <c:numFmt formatCode="General" sourceLinked="1"/>
        <c:majorTickMark val="none"/>
        <c:minorTickMark val="none"/>
        <c:tickLblPos val="nextTo"/>
        <c:crossAx val="-1638698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MICROCRÉDITO</a:t>
            </a:r>
            <a:r>
              <a:rPr lang="es-EC" b="1" baseline="0"/>
              <a:t> MINORISTA (%)</a:t>
            </a:r>
            <a:endParaRPr lang="es-EC"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4"/>
          <c:order val="4"/>
          <c:tx>
            <c:strRef>
              <c:f>MINORISTA!$N$7</c:f>
              <c:strCache>
                <c:ptCount val="1"/>
                <c:pt idx="0">
                  <c:v>CONAFIPS</c:v>
                </c:pt>
              </c:strCache>
            </c:strRef>
          </c:tx>
          <c:spPr>
            <a:solidFill>
              <a:srgbClr val="FF0000"/>
            </a:solidFill>
            <a:ln>
              <a:solidFill>
                <a:schemeClr val="bg1"/>
              </a:solidFill>
            </a:ln>
            <a:effectLst/>
          </c:spPr>
          <c:invertIfNegative val="0"/>
          <c:cat>
            <c:numRef>
              <c:f>MINORISTA!$I$8:$I$19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MINORISTA!$N$8:$N$19</c:f>
              <c:numCache>
                <c:formatCode>0.00</c:formatCode>
                <c:ptCount val="12"/>
                <c:pt idx="0">
                  <c:v>22.198750000000015</c:v>
                </c:pt>
                <c:pt idx="1">
                  <c:v>21.270862068965524</c:v>
                </c:pt>
                <c:pt idx="2">
                  <c:v>19.168414985590776</c:v>
                </c:pt>
                <c:pt idx="3">
                  <c:v>18.277027027027025</c:v>
                </c:pt>
                <c:pt idx="4">
                  <c:v>24.400000000000002</c:v>
                </c:pt>
                <c:pt idx="5">
                  <c:v>20.694022988505743</c:v>
                </c:pt>
                <c:pt idx="6">
                  <c:v>19.096764705882357</c:v>
                </c:pt>
                <c:pt idx="7">
                  <c:v>15.509999999999998</c:v>
                </c:pt>
                <c:pt idx="8">
                  <c:v>18.63</c:v>
                </c:pt>
                <c:pt idx="9">
                  <c:v>19.919999999999998</c:v>
                </c:pt>
                <c:pt idx="10">
                  <c:v>19.5</c:v>
                </c:pt>
                <c:pt idx="11">
                  <c:v>23.138235294117653</c:v>
                </c:pt>
              </c:numCache>
            </c:numRef>
          </c:val>
        </c:ser>
        <c:dLbls>
          <c:showLegendKey val="0"/>
          <c:showVal val="0"/>
          <c:showCatName val="0"/>
          <c:showSerName val="0"/>
          <c:showPercent val="0"/>
          <c:showBubbleSize val="0"/>
        </c:dLbls>
        <c:gapWidth val="150"/>
        <c:axId val="-1490861056"/>
        <c:axId val="-1490851808"/>
      </c:barChart>
      <c:lineChart>
        <c:grouping val="standard"/>
        <c:varyColors val="0"/>
        <c:ser>
          <c:idx val="0"/>
          <c:order val="0"/>
          <c:tx>
            <c:strRef>
              <c:f>MINORISTA!$J$7</c:f>
              <c:strCache>
                <c:ptCount val="1"/>
                <c:pt idx="0">
                  <c:v>Segmento 1</c:v>
                </c:pt>
              </c:strCache>
            </c:strRef>
          </c:tx>
          <c:spPr>
            <a:ln w="28575" cap="rnd">
              <a:solidFill>
                <a:schemeClr val="accent1"/>
              </a:solidFill>
              <a:round/>
            </a:ln>
            <a:effectLst/>
          </c:spPr>
          <c:marker>
            <c:symbol val="none"/>
          </c:marker>
          <c:cat>
            <c:numRef>
              <c:f>MINORISTA!$I$8:$I$19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MINORISTA!$J$8:$J$19</c:f>
              <c:numCache>
                <c:formatCode>0.00</c:formatCode>
                <c:ptCount val="12"/>
                <c:pt idx="0">
                  <c:v>21.474266995549669</c:v>
                </c:pt>
                <c:pt idx="1">
                  <c:v>21.633194075148481</c:v>
                </c:pt>
                <c:pt idx="2">
                  <c:v>21.556481968447258</c:v>
                </c:pt>
                <c:pt idx="3">
                  <c:v>21.44982017784648</c:v>
                </c:pt>
                <c:pt idx="4">
                  <c:v>21.981396461892182</c:v>
                </c:pt>
                <c:pt idx="5">
                  <c:v>21.166150320383736</c:v>
                </c:pt>
                <c:pt idx="6">
                  <c:v>21.605667285878955</c:v>
                </c:pt>
                <c:pt idx="7">
                  <c:v>21.3</c:v>
                </c:pt>
                <c:pt idx="8">
                  <c:v>21.424366313842103</c:v>
                </c:pt>
                <c:pt idx="9">
                  <c:v>21.592094282910942</c:v>
                </c:pt>
                <c:pt idx="10">
                  <c:v>21.301255183444351</c:v>
                </c:pt>
                <c:pt idx="11">
                  <c:v>21.515381362773784</c:v>
                </c:pt>
              </c:numCache>
            </c:numRef>
          </c:val>
          <c:smooth val="0"/>
        </c:ser>
        <c:ser>
          <c:idx val="1"/>
          <c:order val="1"/>
          <c:tx>
            <c:strRef>
              <c:f>MINORISTA!$K$7</c:f>
              <c:strCache>
                <c:ptCount val="1"/>
                <c:pt idx="0">
                  <c:v>Segmento 2</c:v>
                </c:pt>
              </c:strCache>
            </c:strRef>
          </c:tx>
          <c:spPr>
            <a:ln w="28575" cap="rnd">
              <a:solidFill>
                <a:schemeClr val="accent2"/>
              </a:solidFill>
              <a:round/>
            </a:ln>
            <a:effectLst/>
          </c:spPr>
          <c:marker>
            <c:symbol val="none"/>
          </c:marker>
          <c:cat>
            <c:numRef>
              <c:f>MINORISTA!$I$8:$I$19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MINORISTA!$K$8:$K$19</c:f>
              <c:numCache>
                <c:formatCode>0.00</c:formatCode>
                <c:ptCount val="12"/>
                <c:pt idx="0">
                  <c:v>22.423805196762437</c:v>
                </c:pt>
                <c:pt idx="1">
                  <c:v>23.407022763602441</c:v>
                </c:pt>
                <c:pt idx="2">
                  <c:v>22.882124341291558</c:v>
                </c:pt>
                <c:pt idx="3">
                  <c:v>22.812711413194169</c:v>
                </c:pt>
                <c:pt idx="4">
                  <c:v>22.160754852388681</c:v>
                </c:pt>
                <c:pt idx="5">
                  <c:v>22.067799559925074</c:v>
                </c:pt>
                <c:pt idx="6">
                  <c:v>22.280111381877305</c:v>
                </c:pt>
                <c:pt idx="7">
                  <c:v>22.45</c:v>
                </c:pt>
                <c:pt idx="8">
                  <c:v>23.03645769374366</c:v>
                </c:pt>
                <c:pt idx="9">
                  <c:v>22.422449234351422</c:v>
                </c:pt>
                <c:pt idx="10">
                  <c:v>22.520546745216905</c:v>
                </c:pt>
                <c:pt idx="11">
                  <c:v>22.564638997043613</c:v>
                </c:pt>
              </c:numCache>
            </c:numRef>
          </c:val>
          <c:smooth val="0"/>
        </c:ser>
        <c:ser>
          <c:idx val="2"/>
          <c:order val="2"/>
          <c:tx>
            <c:strRef>
              <c:f>MINORISTA!$L$7</c:f>
              <c:strCache>
                <c:ptCount val="1"/>
                <c:pt idx="0">
                  <c:v>Segmento 3</c:v>
                </c:pt>
              </c:strCache>
            </c:strRef>
          </c:tx>
          <c:spPr>
            <a:ln w="28575" cap="rnd">
              <a:solidFill>
                <a:schemeClr val="accent3"/>
              </a:solidFill>
              <a:round/>
            </a:ln>
            <a:effectLst/>
          </c:spPr>
          <c:marker>
            <c:symbol val="none"/>
          </c:marker>
          <c:cat>
            <c:numRef>
              <c:f>MINORISTA!$I$8:$I$19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MINORISTA!$L$8:$L$19</c:f>
              <c:numCache>
                <c:formatCode>0.00</c:formatCode>
                <c:ptCount val="12"/>
                <c:pt idx="0">
                  <c:v>24.408137980408902</c:v>
                </c:pt>
                <c:pt idx="1">
                  <c:v>24.280528070571815</c:v>
                </c:pt>
                <c:pt idx="2">
                  <c:v>24.188041380729093</c:v>
                </c:pt>
                <c:pt idx="3">
                  <c:v>24.787296950382139</c:v>
                </c:pt>
                <c:pt idx="4">
                  <c:v>24.31119571107266</c:v>
                </c:pt>
                <c:pt idx="5">
                  <c:v>24.030310939098403</c:v>
                </c:pt>
                <c:pt idx="6">
                  <c:v>24.333034077808936</c:v>
                </c:pt>
                <c:pt idx="7">
                  <c:v>24.76</c:v>
                </c:pt>
                <c:pt idx="8">
                  <c:v>23.917384472698178</c:v>
                </c:pt>
                <c:pt idx="9">
                  <c:v>24.70778650775808</c:v>
                </c:pt>
                <c:pt idx="10">
                  <c:v>24.740024040949695</c:v>
                </c:pt>
                <c:pt idx="11">
                  <c:v>24.714868578587922</c:v>
                </c:pt>
              </c:numCache>
            </c:numRef>
          </c:val>
          <c:smooth val="0"/>
        </c:ser>
        <c:ser>
          <c:idx val="3"/>
          <c:order val="3"/>
          <c:tx>
            <c:strRef>
              <c:f>MINORISTA!$M$7</c:f>
              <c:strCache>
                <c:ptCount val="1"/>
                <c:pt idx="0">
                  <c:v>Segmento 4</c:v>
                </c:pt>
              </c:strCache>
            </c:strRef>
          </c:tx>
          <c:spPr>
            <a:ln w="28575" cap="rnd">
              <a:solidFill>
                <a:schemeClr val="accent4"/>
              </a:solidFill>
              <a:round/>
            </a:ln>
            <a:effectLst/>
          </c:spPr>
          <c:marker>
            <c:symbol val="none"/>
          </c:marker>
          <c:cat>
            <c:numRef>
              <c:f>MINORISTA!$I$8:$I$19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MINORISTA!$M$8:$M$19</c:f>
              <c:numCache>
                <c:formatCode>0.00</c:formatCode>
                <c:ptCount val="12"/>
                <c:pt idx="0">
                  <c:v>26.29</c:v>
                </c:pt>
                <c:pt idx="1">
                  <c:v>26.570833333333333</c:v>
                </c:pt>
                <c:pt idx="2">
                  <c:v>26.779280506733421</c:v>
                </c:pt>
                <c:pt idx="3">
                  <c:v>25.599879518072289</c:v>
                </c:pt>
                <c:pt idx="4">
                  <c:v>25.39041301627034</c:v>
                </c:pt>
                <c:pt idx="5">
                  <c:v>24.959055258467021</c:v>
                </c:pt>
                <c:pt idx="6">
                  <c:v>26.311402356902359</c:v>
                </c:pt>
                <c:pt idx="7">
                  <c:v>25.18</c:v>
                </c:pt>
                <c:pt idx="8">
                  <c:v>25.179054671693748</c:v>
                </c:pt>
                <c:pt idx="9">
                  <c:v>23.500272108843536</c:v>
                </c:pt>
                <c:pt idx="10">
                  <c:v>23.655432098765431</c:v>
                </c:pt>
                <c:pt idx="11">
                  <c:v>24.071616954474099</c:v>
                </c:pt>
              </c:numCache>
            </c:numRef>
          </c:val>
          <c:smooth val="0"/>
        </c:ser>
        <c:dLbls>
          <c:showLegendKey val="0"/>
          <c:showVal val="0"/>
          <c:showCatName val="0"/>
          <c:showSerName val="0"/>
          <c:showPercent val="0"/>
          <c:showBubbleSize val="0"/>
        </c:dLbls>
        <c:marker val="1"/>
        <c:smooth val="0"/>
        <c:axId val="-1490861056"/>
        <c:axId val="-1490851808"/>
      </c:lineChart>
      <c:dateAx>
        <c:axId val="-149086105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490851808"/>
        <c:crosses val="autoZero"/>
        <c:auto val="1"/>
        <c:lblOffset val="100"/>
        <c:baseTimeUnit val="months"/>
      </c:dateAx>
      <c:valAx>
        <c:axId val="-1490851808"/>
        <c:scaling>
          <c:orientation val="minMax"/>
          <c:max val="27"/>
          <c:min val="15"/>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490861056"/>
        <c:crosses val="autoZero"/>
        <c:crossBetween val="between"/>
      </c:valAx>
      <c:spPr>
        <a:noFill/>
        <a:ln>
          <a:noFill/>
        </a:ln>
        <a:effectLst/>
      </c:spPr>
    </c:plotArea>
    <c:legend>
      <c:legendPos val="b"/>
      <c:layout>
        <c:manualLayout>
          <c:xMode val="edge"/>
          <c:yMode val="edge"/>
          <c:x val="3.8653852018105825E-2"/>
          <c:y val="0.84786102176312184"/>
          <c:w val="0.91893219597550302"/>
          <c:h val="0.1493066491688538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MICROCRÉDITO</a:t>
            </a:r>
            <a:r>
              <a:rPr lang="es-EC" b="1" baseline="0"/>
              <a:t> ACUMULACIÓN SIMPLE (%)</a:t>
            </a:r>
            <a:endParaRPr lang="es-EC"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4"/>
          <c:order val="4"/>
          <c:tx>
            <c:strRef>
              <c:f>SIMPLE!$N$7</c:f>
              <c:strCache>
                <c:ptCount val="1"/>
                <c:pt idx="0">
                  <c:v>CONAFIPS</c:v>
                </c:pt>
              </c:strCache>
            </c:strRef>
          </c:tx>
          <c:spPr>
            <a:solidFill>
              <a:srgbClr val="FF0000"/>
            </a:solidFill>
            <a:ln>
              <a:solidFill>
                <a:schemeClr val="bg1"/>
              </a:solidFill>
            </a:ln>
            <a:effectLst/>
          </c:spPr>
          <c:invertIfNegative val="0"/>
          <c:cat>
            <c:numRef>
              <c:f>SIMPLE!$I$8:$I$19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SIMPLE!$N$8:$N$19</c:f>
              <c:numCache>
                <c:formatCode>0.00</c:formatCode>
                <c:ptCount val="12"/>
                <c:pt idx="0">
                  <c:v>21.468994252873721</c:v>
                </c:pt>
                <c:pt idx="1">
                  <c:v>19.766041666666688</c:v>
                </c:pt>
                <c:pt idx="2">
                  <c:v>19.655952950558678</c:v>
                </c:pt>
                <c:pt idx="3">
                  <c:v>20.621587030716885</c:v>
                </c:pt>
                <c:pt idx="4">
                  <c:v>20.372378048780529</c:v>
                </c:pt>
                <c:pt idx="5">
                  <c:v>20.795669724770729</c:v>
                </c:pt>
                <c:pt idx="6">
                  <c:v>19.534756097561058</c:v>
                </c:pt>
                <c:pt idx="7">
                  <c:v>16.32</c:v>
                </c:pt>
                <c:pt idx="8">
                  <c:v>19.16</c:v>
                </c:pt>
                <c:pt idx="9">
                  <c:v>19.739999999999998</c:v>
                </c:pt>
                <c:pt idx="10">
                  <c:v>19.439999999999998</c:v>
                </c:pt>
                <c:pt idx="11">
                  <c:v>20.916845425867695</c:v>
                </c:pt>
              </c:numCache>
            </c:numRef>
          </c:val>
        </c:ser>
        <c:dLbls>
          <c:showLegendKey val="0"/>
          <c:showVal val="0"/>
          <c:showCatName val="0"/>
          <c:showSerName val="0"/>
          <c:showPercent val="0"/>
          <c:showBubbleSize val="0"/>
        </c:dLbls>
        <c:gapWidth val="150"/>
        <c:axId val="-1761065040"/>
        <c:axId val="-1761063408"/>
      </c:barChart>
      <c:lineChart>
        <c:grouping val="standard"/>
        <c:varyColors val="0"/>
        <c:ser>
          <c:idx val="0"/>
          <c:order val="0"/>
          <c:tx>
            <c:strRef>
              <c:f>SIMPLE!$J$7</c:f>
              <c:strCache>
                <c:ptCount val="1"/>
                <c:pt idx="0">
                  <c:v>Segmento 1</c:v>
                </c:pt>
              </c:strCache>
            </c:strRef>
          </c:tx>
          <c:spPr>
            <a:ln w="28575" cap="rnd">
              <a:solidFill>
                <a:schemeClr val="accent1"/>
              </a:solidFill>
              <a:round/>
            </a:ln>
            <a:effectLst/>
          </c:spPr>
          <c:marker>
            <c:symbol val="none"/>
          </c:marker>
          <c:cat>
            <c:numRef>
              <c:f>SIMPLE!$I$8:$I$19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SIMPLE!$J$8:$J$19</c:f>
              <c:numCache>
                <c:formatCode>0.00</c:formatCode>
                <c:ptCount val="12"/>
                <c:pt idx="0">
                  <c:v>20.948246290710689</c:v>
                </c:pt>
                <c:pt idx="1">
                  <c:v>21.139706532077064</c:v>
                </c:pt>
                <c:pt idx="2">
                  <c:v>21.137103602033854</c:v>
                </c:pt>
                <c:pt idx="3">
                  <c:v>21.175425015405704</c:v>
                </c:pt>
                <c:pt idx="4">
                  <c:v>21.178721580189503</c:v>
                </c:pt>
                <c:pt idx="5">
                  <c:v>21.220171043226809</c:v>
                </c:pt>
                <c:pt idx="6">
                  <c:v>21.179912086673088</c:v>
                </c:pt>
                <c:pt idx="7">
                  <c:v>20.75</c:v>
                </c:pt>
                <c:pt idx="8">
                  <c:v>20.944568372619496</c:v>
                </c:pt>
                <c:pt idx="9">
                  <c:v>21.592094282910942</c:v>
                </c:pt>
                <c:pt idx="10">
                  <c:v>20.829541069982895</c:v>
                </c:pt>
                <c:pt idx="11">
                  <c:v>21.022280565787341</c:v>
                </c:pt>
              </c:numCache>
            </c:numRef>
          </c:val>
          <c:smooth val="0"/>
        </c:ser>
        <c:ser>
          <c:idx val="1"/>
          <c:order val="1"/>
          <c:tx>
            <c:strRef>
              <c:f>SIMPLE!$K$7</c:f>
              <c:strCache>
                <c:ptCount val="1"/>
                <c:pt idx="0">
                  <c:v>Segmento 2</c:v>
                </c:pt>
              </c:strCache>
            </c:strRef>
          </c:tx>
          <c:spPr>
            <a:ln w="28575" cap="rnd">
              <a:solidFill>
                <a:schemeClr val="accent2"/>
              </a:solidFill>
              <a:round/>
            </a:ln>
            <a:effectLst/>
          </c:spPr>
          <c:marker>
            <c:symbol val="none"/>
          </c:marker>
          <c:cat>
            <c:numRef>
              <c:f>SIMPLE!$I$8:$I$19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SIMPLE!$K$8:$K$19</c:f>
              <c:numCache>
                <c:formatCode>0.00</c:formatCode>
                <c:ptCount val="12"/>
                <c:pt idx="0">
                  <c:v>21.596172993772122</c:v>
                </c:pt>
                <c:pt idx="1">
                  <c:v>21.978623956107771</c:v>
                </c:pt>
                <c:pt idx="2">
                  <c:v>21.859374568847073</c:v>
                </c:pt>
                <c:pt idx="3">
                  <c:v>21.60687213363402</c:v>
                </c:pt>
                <c:pt idx="4">
                  <c:v>21.221954875740632</c:v>
                </c:pt>
                <c:pt idx="5">
                  <c:v>21.306667051660217</c:v>
                </c:pt>
                <c:pt idx="6">
                  <c:v>21.245365381444945</c:v>
                </c:pt>
                <c:pt idx="7">
                  <c:v>21.9</c:v>
                </c:pt>
                <c:pt idx="8">
                  <c:v>21.809002768418033</c:v>
                </c:pt>
                <c:pt idx="9">
                  <c:v>22.422449234351422</c:v>
                </c:pt>
                <c:pt idx="10">
                  <c:v>21.556639263187751</c:v>
                </c:pt>
                <c:pt idx="11">
                  <c:v>21.487702764908768</c:v>
                </c:pt>
              </c:numCache>
            </c:numRef>
          </c:val>
          <c:smooth val="0"/>
        </c:ser>
        <c:ser>
          <c:idx val="2"/>
          <c:order val="2"/>
          <c:tx>
            <c:strRef>
              <c:f>SIMPLE!$L$7</c:f>
              <c:strCache>
                <c:ptCount val="1"/>
                <c:pt idx="0">
                  <c:v>Segmento 3</c:v>
                </c:pt>
              </c:strCache>
            </c:strRef>
          </c:tx>
          <c:spPr>
            <a:ln w="28575" cap="rnd">
              <a:solidFill>
                <a:schemeClr val="accent3"/>
              </a:solidFill>
              <a:round/>
            </a:ln>
            <a:effectLst/>
          </c:spPr>
          <c:marker>
            <c:symbol val="none"/>
          </c:marker>
          <c:cat>
            <c:numRef>
              <c:f>SIMPLE!$I$8:$I$19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SIMPLE!$L$8:$L$19</c:f>
              <c:numCache>
                <c:formatCode>0.00</c:formatCode>
                <c:ptCount val="12"/>
                <c:pt idx="0">
                  <c:v>22.892173941616015</c:v>
                </c:pt>
                <c:pt idx="1">
                  <c:v>22.844725795906179</c:v>
                </c:pt>
                <c:pt idx="2">
                  <c:v>22.848681805034953</c:v>
                </c:pt>
                <c:pt idx="3">
                  <c:v>22.879297622703771</c:v>
                </c:pt>
                <c:pt idx="4">
                  <c:v>22.791949931138898</c:v>
                </c:pt>
                <c:pt idx="5">
                  <c:v>22.655754015762192</c:v>
                </c:pt>
                <c:pt idx="6">
                  <c:v>22.772935297576911</c:v>
                </c:pt>
                <c:pt idx="7">
                  <c:v>22.99</c:v>
                </c:pt>
                <c:pt idx="8">
                  <c:v>22.744177421116689</c:v>
                </c:pt>
                <c:pt idx="9">
                  <c:v>24.70778650775808</c:v>
                </c:pt>
                <c:pt idx="10">
                  <c:v>22.971659055439751</c:v>
                </c:pt>
                <c:pt idx="11">
                  <c:v>22.76817212604103</c:v>
                </c:pt>
              </c:numCache>
            </c:numRef>
          </c:val>
          <c:smooth val="0"/>
        </c:ser>
        <c:ser>
          <c:idx val="3"/>
          <c:order val="3"/>
          <c:tx>
            <c:strRef>
              <c:f>SIMPLE!$M$7</c:f>
              <c:strCache>
                <c:ptCount val="1"/>
                <c:pt idx="0">
                  <c:v>Segmento 4</c:v>
                </c:pt>
              </c:strCache>
            </c:strRef>
          </c:tx>
          <c:spPr>
            <a:ln w="28575" cap="rnd">
              <a:solidFill>
                <a:schemeClr val="accent4"/>
              </a:solidFill>
              <a:round/>
            </a:ln>
            <a:effectLst/>
          </c:spPr>
          <c:marker>
            <c:symbol val="none"/>
          </c:marker>
          <c:cat>
            <c:numRef>
              <c:f>SIMPLE!$I$8:$I$19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SIMPLE!$M$8:$M$19</c:f>
              <c:numCache>
                <c:formatCode>0.00</c:formatCode>
                <c:ptCount val="12"/>
                <c:pt idx="0">
                  <c:v>25.018262759639029</c:v>
                </c:pt>
                <c:pt idx="1">
                  <c:v>25.025529131967698</c:v>
                </c:pt>
                <c:pt idx="2">
                  <c:v>25.005467805611801</c:v>
                </c:pt>
                <c:pt idx="3">
                  <c:v>24.353189908421417</c:v>
                </c:pt>
                <c:pt idx="4">
                  <c:v>24.005359442557001</c:v>
                </c:pt>
                <c:pt idx="5">
                  <c:v>24.009957582233124</c:v>
                </c:pt>
                <c:pt idx="6">
                  <c:v>24.609071288237928</c:v>
                </c:pt>
                <c:pt idx="7">
                  <c:v>23.04</c:v>
                </c:pt>
                <c:pt idx="8">
                  <c:v>22.871656174915906</c:v>
                </c:pt>
                <c:pt idx="9">
                  <c:v>23.500272108843536</c:v>
                </c:pt>
                <c:pt idx="10">
                  <c:v>21.579625113678713</c:v>
                </c:pt>
                <c:pt idx="11">
                  <c:v>21.926151142261816</c:v>
                </c:pt>
              </c:numCache>
            </c:numRef>
          </c:val>
          <c:smooth val="0"/>
        </c:ser>
        <c:dLbls>
          <c:showLegendKey val="0"/>
          <c:showVal val="0"/>
          <c:showCatName val="0"/>
          <c:showSerName val="0"/>
          <c:showPercent val="0"/>
          <c:showBubbleSize val="0"/>
        </c:dLbls>
        <c:marker val="1"/>
        <c:smooth val="0"/>
        <c:axId val="-1761065040"/>
        <c:axId val="-1761063408"/>
      </c:lineChart>
      <c:dateAx>
        <c:axId val="-17610650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761063408"/>
        <c:crosses val="autoZero"/>
        <c:auto val="1"/>
        <c:lblOffset val="100"/>
        <c:baseTimeUnit val="months"/>
      </c:dateAx>
      <c:valAx>
        <c:axId val="-1761063408"/>
        <c:scaling>
          <c:orientation val="minMax"/>
          <c:max val="26"/>
          <c:min val="16"/>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761065040"/>
        <c:crosses val="autoZero"/>
        <c:crossBetween val="between"/>
        <c:min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MICROCRÉDITO</a:t>
            </a:r>
            <a:r>
              <a:rPr lang="es-EC" b="1" baseline="0"/>
              <a:t> ACUMULACIÓN AMPLIADA (%)</a:t>
            </a:r>
            <a:endParaRPr lang="es-EC"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4"/>
          <c:order val="4"/>
          <c:tx>
            <c:strRef>
              <c:f>AMPLIADA!$N$7</c:f>
              <c:strCache>
                <c:ptCount val="1"/>
                <c:pt idx="0">
                  <c:v>CONAFIPS</c:v>
                </c:pt>
              </c:strCache>
            </c:strRef>
          </c:tx>
          <c:spPr>
            <a:solidFill>
              <a:srgbClr val="FF0000"/>
            </a:solidFill>
            <a:ln>
              <a:solidFill>
                <a:schemeClr val="bg1"/>
              </a:solidFill>
            </a:ln>
            <a:effectLst/>
          </c:spPr>
          <c:invertIfNegative val="0"/>
          <c:cat>
            <c:numRef>
              <c:f>AMPLIADA!$I$8:$I$19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AMPLIADA!$N$8:$N$19</c:f>
              <c:numCache>
                <c:formatCode>0.00</c:formatCode>
                <c:ptCount val="12"/>
                <c:pt idx="0">
                  <c:v>19.406406250000014</c:v>
                </c:pt>
                <c:pt idx="1">
                  <c:v>19.434285714285718</c:v>
                </c:pt>
                <c:pt idx="2">
                  <c:v>19.281437125748479</c:v>
                </c:pt>
                <c:pt idx="3">
                  <c:v>17.651707317073178</c:v>
                </c:pt>
                <c:pt idx="4">
                  <c:v>19.919999999999995</c:v>
                </c:pt>
                <c:pt idx="5">
                  <c:v>18.374923076923086</c:v>
                </c:pt>
                <c:pt idx="6">
                  <c:v>17.969343065693405</c:v>
                </c:pt>
                <c:pt idx="7">
                  <c:v>18.099999999999998</c:v>
                </c:pt>
                <c:pt idx="8">
                  <c:v>17.97</c:v>
                </c:pt>
                <c:pt idx="9">
                  <c:v>18.68</c:v>
                </c:pt>
                <c:pt idx="10">
                  <c:v>18.600000000000001</c:v>
                </c:pt>
                <c:pt idx="11">
                  <c:v>18.675987261146489</c:v>
                </c:pt>
              </c:numCache>
            </c:numRef>
          </c:val>
        </c:ser>
        <c:dLbls>
          <c:showLegendKey val="0"/>
          <c:showVal val="0"/>
          <c:showCatName val="0"/>
          <c:showSerName val="0"/>
          <c:showPercent val="0"/>
          <c:showBubbleSize val="0"/>
        </c:dLbls>
        <c:gapWidth val="150"/>
        <c:axId val="-1638691008"/>
        <c:axId val="-1638692640"/>
      </c:barChart>
      <c:lineChart>
        <c:grouping val="standard"/>
        <c:varyColors val="0"/>
        <c:ser>
          <c:idx val="0"/>
          <c:order val="0"/>
          <c:tx>
            <c:strRef>
              <c:f>AMPLIADA!$J$7</c:f>
              <c:strCache>
                <c:ptCount val="1"/>
                <c:pt idx="0">
                  <c:v>Segmento 1</c:v>
                </c:pt>
              </c:strCache>
            </c:strRef>
          </c:tx>
          <c:spPr>
            <a:ln w="28575" cap="rnd">
              <a:solidFill>
                <a:schemeClr val="accent1"/>
              </a:solidFill>
              <a:round/>
            </a:ln>
            <a:effectLst/>
          </c:spPr>
          <c:marker>
            <c:symbol val="none"/>
          </c:marker>
          <c:cat>
            <c:numRef>
              <c:f>AMPLIADA!$I$8:$I$19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AMPLIADA!$J$8:$J$19</c:f>
              <c:numCache>
                <c:formatCode>0.00</c:formatCode>
                <c:ptCount val="12"/>
                <c:pt idx="0">
                  <c:v>19.358550925893898</c:v>
                </c:pt>
                <c:pt idx="1">
                  <c:v>19.382185096258738</c:v>
                </c:pt>
                <c:pt idx="2">
                  <c:v>19.3033223513882</c:v>
                </c:pt>
                <c:pt idx="3">
                  <c:v>19.256924524704516</c:v>
                </c:pt>
                <c:pt idx="4">
                  <c:v>19.455205040491506</c:v>
                </c:pt>
                <c:pt idx="5">
                  <c:v>19.441190763598055</c:v>
                </c:pt>
                <c:pt idx="6">
                  <c:v>19.470603105923846</c:v>
                </c:pt>
                <c:pt idx="7">
                  <c:v>19.2</c:v>
                </c:pt>
                <c:pt idx="8">
                  <c:v>19.18335980874156</c:v>
                </c:pt>
                <c:pt idx="9">
                  <c:v>19.119948887392436</c:v>
                </c:pt>
                <c:pt idx="10">
                  <c:v>19.103518800177259</c:v>
                </c:pt>
                <c:pt idx="11">
                  <c:v>19.392399523000361</c:v>
                </c:pt>
              </c:numCache>
            </c:numRef>
          </c:val>
          <c:smooth val="0"/>
        </c:ser>
        <c:ser>
          <c:idx val="1"/>
          <c:order val="1"/>
          <c:tx>
            <c:strRef>
              <c:f>AMPLIADA!$K$7</c:f>
              <c:strCache>
                <c:ptCount val="1"/>
                <c:pt idx="0">
                  <c:v>Segmento 2</c:v>
                </c:pt>
              </c:strCache>
            </c:strRef>
          </c:tx>
          <c:spPr>
            <a:ln w="28575" cap="rnd">
              <a:solidFill>
                <a:schemeClr val="accent2"/>
              </a:solidFill>
              <a:round/>
            </a:ln>
            <a:effectLst/>
          </c:spPr>
          <c:marker>
            <c:symbol val="none"/>
          </c:marker>
          <c:cat>
            <c:numRef>
              <c:f>AMPLIADA!$I$8:$I$19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AMPLIADA!$K$8:$K$19</c:f>
              <c:numCache>
                <c:formatCode>0.00</c:formatCode>
                <c:ptCount val="12"/>
                <c:pt idx="0">
                  <c:v>20.645351278948418</c:v>
                </c:pt>
                <c:pt idx="1">
                  <c:v>20.800451224784315</c:v>
                </c:pt>
                <c:pt idx="2">
                  <c:v>20.771121852910955</c:v>
                </c:pt>
                <c:pt idx="3">
                  <c:v>20.409232894985855</c:v>
                </c:pt>
                <c:pt idx="4">
                  <c:v>20.042629377496798</c:v>
                </c:pt>
                <c:pt idx="5">
                  <c:v>20.335478181640394</c:v>
                </c:pt>
                <c:pt idx="6">
                  <c:v>20.357472419222383</c:v>
                </c:pt>
                <c:pt idx="7">
                  <c:v>20.67</c:v>
                </c:pt>
                <c:pt idx="8">
                  <c:v>20.88406662317637</c:v>
                </c:pt>
                <c:pt idx="9">
                  <c:v>20.717098941118472</c:v>
                </c:pt>
                <c:pt idx="10">
                  <c:v>20.764819764424043</c:v>
                </c:pt>
                <c:pt idx="11">
                  <c:v>20.11085437941469</c:v>
                </c:pt>
              </c:numCache>
            </c:numRef>
          </c:val>
          <c:smooth val="0"/>
        </c:ser>
        <c:ser>
          <c:idx val="2"/>
          <c:order val="2"/>
          <c:tx>
            <c:strRef>
              <c:f>AMPLIADA!$L$7</c:f>
              <c:strCache>
                <c:ptCount val="1"/>
                <c:pt idx="0">
                  <c:v>Segmento 3</c:v>
                </c:pt>
              </c:strCache>
            </c:strRef>
          </c:tx>
          <c:spPr>
            <a:ln w="28575" cap="rnd">
              <a:solidFill>
                <a:schemeClr val="accent3"/>
              </a:solidFill>
              <a:round/>
            </a:ln>
            <a:effectLst/>
          </c:spPr>
          <c:marker>
            <c:symbol val="none"/>
          </c:marker>
          <c:cat>
            <c:numRef>
              <c:f>AMPLIADA!$I$8:$I$19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AMPLIADA!$L$8:$L$19</c:f>
              <c:numCache>
                <c:formatCode>0.00</c:formatCode>
                <c:ptCount val="12"/>
                <c:pt idx="0">
                  <c:v>21.620878265148626</c:v>
                </c:pt>
                <c:pt idx="1">
                  <c:v>21.509339792506509</c:v>
                </c:pt>
                <c:pt idx="2">
                  <c:v>21.316728132773026</c:v>
                </c:pt>
                <c:pt idx="3">
                  <c:v>21.376691260704064</c:v>
                </c:pt>
                <c:pt idx="4">
                  <c:v>21.534323109536452</c:v>
                </c:pt>
                <c:pt idx="5">
                  <c:v>21.288061546397707</c:v>
                </c:pt>
                <c:pt idx="6">
                  <c:v>21.377924917686983</c:v>
                </c:pt>
                <c:pt idx="7">
                  <c:v>21.61</c:v>
                </c:pt>
                <c:pt idx="8">
                  <c:v>21.469478026143175</c:v>
                </c:pt>
                <c:pt idx="9">
                  <c:v>21.337692168474987</c:v>
                </c:pt>
                <c:pt idx="10">
                  <c:v>21.453706352470565</c:v>
                </c:pt>
                <c:pt idx="11">
                  <c:v>21.229706200204582</c:v>
                </c:pt>
              </c:numCache>
            </c:numRef>
          </c:val>
          <c:smooth val="0"/>
        </c:ser>
        <c:ser>
          <c:idx val="3"/>
          <c:order val="3"/>
          <c:tx>
            <c:strRef>
              <c:f>AMPLIADA!$M$7</c:f>
              <c:strCache>
                <c:ptCount val="1"/>
                <c:pt idx="0">
                  <c:v>Segmento 4</c:v>
                </c:pt>
              </c:strCache>
            </c:strRef>
          </c:tx>
          <c:spPr>
            <a:ln w="28575" cap="rnd">
              <a:solidFill>
                <a:schemeClr val="accent4"/>
              </a:solidFill>
              <a:round/>
            </a:ln>
            <a:effectLst/>
          </c:spPr>
          <c:marker>
            <c:symbol val="none"/>
          </c:marker>
          <c:cat>
            <c:numRef>
              <c:f>AMPLIADA!$I$8:$I$19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AMPLIADA!$M$8:$M$19</c:f>
              <c:numCache>
                <c:formatCode>0.00</c:formatCode>
                <c:ptCount val="12"/>
                <c:pt idx="0">
                  <c:v>22.105</c:v>
                </c:pt>
                <c:pt idx="1">
                  <c:v>23.986666666666668</c:v>
                </c:pt>
                <c:pt idx="2">
                  <c:v>22.691198220739505</c:v>
                </c:pt>
                <c:pt idx="3">
                  <c:v>20.615000000000002</c:v>
                </c:pt>
                <c:pt idx="4">
                  <c:v>22.324730498298301</c:v>
                </c:pt>
                <c:pt idx="5">
                  <c:v>21.762920831840173</c:v>
                </c:pt>
                <c:pt idx="6">
                  <c:v>22.431399751707012</c:v>
                </c:pt>
                <c:pt idx="7">
                  <c:v>18.82</c:v>
                </c:pt>
                <c:pt idx="8">
                  <c:v>21.532499999999999</c:v>
                </c:pt>
                <c:pt idx="9">
                  <c:v>20.774487179487178</c:v>
                </c:pt>
                <c:pt idx="10">
                  <c:v>21.329864881218153</c:v>
                </c:pt>
                <c:pt idx="11">
                  <c:v>21.243020632328928</c:v>
                </c:pt>
              </c:numCache>
            </c:numRef>
          </c:val>
          <c:smooth val="0"/>
        </c:ser>
        <c:dLbls>
          <c:showLegendKey val="0"/>
          <c:showVal val="0"/>
          <c:showCatName val="0"/>
          <c:showSerName val="0"/>
          <c:showPercent val="0"/>
          <c:showBubbleSize val="0"/>
        </c:dLbls>
        <c:marker val="1"/>
        <c:smooth val="0"/>
        <c:axId val="-1638691008"/>
        <c:axId val="-1638692640"/>
      </c:lineChart>
      <c:dateAx>
        <c:axId val="-163869100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8692640"/>
        <c:crosses val="autoZero"/>
        <c:auto val="1"/>
        <c:lblOffset val="100"/>
        <c:baseTimeUnit val="months"/>
      </c:dateAx>
      <c:valAx>
        <c:axId val="-1638692640"/>
        <c:scaling>
          <c:orientation val="minMax"/>
          <c:max val="24"/>
          <c:min val="17"/>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8691008"/>
        <c:crosses val="autoZero"/>
        <c:crossBetween val="between"/>
        <c:majorUnit val="2"/>
        <c:min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C" b="1"/>
              <a:t>INMOBILIARIO (%)</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col"/>
        <c:grouping val="clustered"/>
        <c:varyColors val="0"/>
        <c:ser>
          <c:idx val="4"/>
          <c:order val="4"/>
          <c:tx>
            <c:strRef>
              <c:f>INMOBILIARIO!$M$7</c:f>
              <c:strCache>
                <c:ptCount val="1"/>
                <c:pt idx="0">
                  <c:v>CONAFIPS</c:v>
                </c:pt>
              </c:strCache>
            </c:strRef>
          </c:tx>
          <c:spPr>
            <a:solidFill>
              <a:srgbClr val="FF0000"/>
            </a:solidFill>
            <a:ln>
              <a:solidFill>
                <a:schemeClr val="bg1"/>
              </a:solidFill>
            </a:ln>
            <a:effectLst/>
          </c:spPr>
          <c:invertIfNegative val="0"/>
          <c:cat>
            <c:numRef>
              <c:f>INMOBILIARIO!$I$8:$I$19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INMOBILIARIO!$M$8:$M$19</c:f>
              <c:numCache>
                <c:formatCode>0.00</c:formatCode>
                <c:ptCount val="12"/>
                <c:pt idx="0">
                  <c:v>10.012000000000008</c:v>
                </c:pt>
                <c:pt idx="1">
                  <c:v>10.599135802469126</c:v>
                </c:pt>
                <c:pt idx="2">
                  <c:v>10.275217391304354</c:v>
                </c:pt>
                <c:pt idx="3">
                  <c:v>11.271060606060608</c:v>
                </c:pt>
                <c:pt idx="4">
                  <c:v>11.271060606060608</c:v>
                </c:pt>
                <c:pt idx="5">
                  <c:v>11.09965517241379</c:v>
                </c:pt>
                <c:pt idx="6">
                  <c:v>11.09965517241379</c:v>
                </c:pt>
                <c:pt idx="7">
                  <c:v>11.1</c:v>
                </c:pt>
                <c:pt idx="8">
                  <c:v>11.1</c:v>
                </c:pt>
                <c:pt idx="9">
                  <c:v>11.1</c:v>
                </c:pt>
                <c:pt idx="10">
                  <c:v>11.1</c:v>
                </c:pt>
                <c:pt idx="11">
                  <c:v>11.1</c:v>
                </c:pt>
              </c:numCache>
            </c:numRef>
          </c:val>
        </c:ser>
        <c:dLbls>
          <c:showLegendKey val="0"/>
          <c:showVal val="0"/>
          <c:showCatName val="0"/>
          <c:showSerName val="0"/>
          <c:showPercent val="0"/>
          <c:showBubbleSize val="0"/>
        </c:dLbls>
        <c:gapWidth val="150"/>
        <c:axId val="-1638695360"/>
        <c:axId val="-1638693184"/>
      </c:barChart>
      <c:lineChart>
        <c:grouping val="standard"/>
        <c:varyColors val="0"/>
        <c:ser>
          <c:idx val="0"/>
          <c:order val="0"/>
          <c:tx>
            <c:strRef>
              <c:f>INMOBILIARIO!$J$7</c:f>
              <c:strCache>
                <c:ptCount val="1"/>
                <c:pt idx="0">
                  <c:v>Segmento 1</c:v>
                </c:pt>
              </c:strCache>
            </c:strRef>
          </c:tx>
          <c:spPr>
            <a:ln w="28575" cap="rnd">
              <a:solidFill>
                <a:schemeClr val="accent1"/>
              </a:solidFill>
              <a:round/>
            </a:ln>
            <a:effectLst/>
          </c:spPr>
          <c:marker>
            <c:symbol val="none"/>
          </c:marker>
          <c:cat>
            <c:numRef>
              <c:f>INMOBILIARIO!$I$8:$I$19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INMOBILIARIO!$J$8:$J$19</c:f>
              <c:numCache>
                <c:formatCode>0.00</c:formatCode>
                <c:ptCount val="12"/>
                <c:pt idx="0">
                  <c:v>10.978447592337554</c:v>
                </c:pt>
                <c:pt idx="1">
                  <c:v>10.964221459330881</c:v>
                </c:pt>
                <c:pt idx="2">
                  <c:v>10.991818141628041</c:v>
                </c:pt>
                <c:pt idx="3">
                  <c:v>10.939440496053594</c:v>
                </c:pt>
                <c:pt idx="4">
                  <c:v>10.937213450734347</c:v>
                </c:pt>
                <c:pt idx="5">
                  <c:v>10.989709480974406</c:v>
                </c:pt>
                <c:pt idx="6">
                  <c:v>10.942806270726637</c:v>
                </c:pt>
                <c:pt idx="7">
                  <c:v>10.96</c:v>
                </c:pt>
                <c:pt idx="8">
                  <c:v>10.850543215278911</c:v>
                </c:pt>
                <c:pt idx="9">
                  <c:v>10.899712399035002</c:v>
                </c:pt>
                <c:pt idx="10">
                  <c:v>10.843764967117686</c:v>
                </c:pt>
                <c:pt idx="11">
                  <c:v>10.913140061544359</c:v>
                </c:pt>
              </c:numCache>
            </c:numRef>
          </c:val>
          <c:smooth val="0"/>
        </c:ser>
        <c:ser>
          <c:idx val="1"/>
          <c:order val="1"/>
          <c:tx>
            <c:strRef>
              <c:f>INMOBILIARIO!$K$7</c:f>
              <c:strCache>
                <c:ptCount val="1"/>
                <c:pt idx="0">
                  <c:v>Segmento 2</c:v>
                </c:pt>
              </c:strCache>
            </c:strRef>
          </c:tx>
          <c:spPr>
            <a:ln w="28575" cap="rnd">
              <a:solidFill>
                <a:schemeClr val="accent2"/>
              </a:solidFill>
              <a:round/>
            </a:ln>
            <a:effectLst/>
          </c:spPr>
          <c:marker>
            <c:symbol val="none"/>
          </c:marker>
          <c:cat>
            <c:numRef>
              <c:f>INMOBILIARIO!$I$8:$I$19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INMOBILIARIO!$K$8:$K$19</c:f>
              <c:numCache>
                <c:formatCode>0.00</c:formatCode>
                <c:ptCount val="12"/>
                <c:pt idx="0">
                  <c:v>10.882043174444615</c:v>
                </c:pt>
                <c:pt idx="1">
                  <c:v>10.861268496452928</c:v>
                </c:pt>
                <c:pt idx="2">
                  <c:v>10.870962152946147</c:v>
                </c:pt>
                <c:pt idx="3">
                  <c:v>10.670322282627197</c:v>
                </c:pt>
                <c:pt idx="4">
                  <c:v>10.658526968365056</c:v>
                </c:pt>
                <c:pt idx="5">
                  <c:v>10.714465583723904</c:v>
                </c:pt>
                <c:pt idx="6">
                  <c:v>10.88064541002568</c:v>
                </c:pt>
                <c:pt idx="7">
                  <c:v>10.85</c:v>
                </c:pt>
                <c:pt idx="8">
                  <c:v>10.882986498762742</c:v>
                </c:pt>
                <c:pt idx="9">
                  <c:v>10.869846700936865</c:v>
                </c:pt>
                <c:pt idx="10">
                  <c:v>10.882048065142964</c:v>
                </c:pt>
                <c:pt idx="11">
                  <c:v>10.46888246102692</c:v>
                </c:pt>
              </c:numCache>
            </c:numRef>
          </c:val>
          <c:smooth val="0"/>
        </c:ser>
        <c:ser>
          <c:idx val="2"/>
          <c:order val="2"/>
          <c:tx>
            <c:strRef>
              <c:f>INMOBILIARIO!$L$7</c:f>
              <c:strCache>
                <c:ptCount val="1"/>
                <c:pt idx="0">
                  <c:v>Segmento 3</c:v>
                </c:pt>
              </c:strCache>
            </c:strRef>
          </c:tx>
          <c:spPr>
            <a:ln w="28575" cap="rnd">
              <a:solidFill>
                <a:schemeClr val="accent3"/>
              </a:solidFill>
              <a:round/>
            </a:ln>
            <a:effectLst/>
          </c:spPr>
          <c:marker>
            <c:symbol val="none"/>
          </c:marker>
          <c:cat>
            <c:numRef>
              <c:f>INMOBILIARIO!$I$8:$I$19</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INMOBILIARIO!$L$8:$L$19</c:f>
              <c:numCache>
                <c:formatCode>0.00</c:formatCode>
                <c:ptCount val="12"/>
                <c:pt idx="0">
                  <c:v>10.95283804740302</c:v>
                </c:pt>
                <c:pt idx="1">
                  <c:v>10.763</c:v>
                </c:pt>
                <c:pt idx="2">
                  <c:v>10.897142857142857</c:v>
                </c:pt>
                <c:pt idx="3">
                  <c:v>10.684285714285712</c:v>
                </c:pt>
                <c:pt idx="4">
                  <c:v>11.113333333333332</c:v>
                </c:pt>
                <c:pt idx="5">
                  <c:v>10.905427920911769</c:v>
                </c:pt>
                <c:pt idx="6">
                  <c:v>10.941785553827545</c:v>
                </c:pt>
                <c:pt idx="7">
                  <c:v>10.84</c:v>
                </c:pt>
                <c:pt idx="8">
                  <c:v>10.497494918413869</c:v>
                </c:pt>
                <c:pt idx="9">
                  <c:v>10.626445072190835</c:v>
                </c:pt>
                <c:pt idx="10">
                  <c:v>10.596562415838335</c:v>
                </c:pt>
                <c:pt idx="11">
                  <c:v>10.675442887103362</c:v>
                </c:pt>
              </c:numCache>
            </c:numRef>
          </c:val>
          <c:smooth val="0"/>
        </c:ser>
        <c:dLbls>
          <c:showLegendKey val="0"/>
          <c:showVal val="0"/>
          <c:showCatName val="0"/>
          <c:showSerName val="0"/>
          <c:showPercent val="0"/>
          <c:showBubbleSize val="0"/>
        </c:dLbls>
        <c:marker val="1"/>
        <c:smooth val="0"/>
        <c:axId val="-1638695360"/>
        <c:axId val="-1638693184"/>
        <c:extLst>
          <c:ext xmlns:c15="http://schemas.microsoft.com/office/drawing/2012/chart" uri="{02D57815-91ED-43cb-92C2-25804820EDAC}">
            <c15:filteredLineSeries>
              <c15:ser>
                <c:idx val="3"/>
                <c:order val="3"/>
                <c:tx>
                  <c:strRef>
                    <c:extLst>
                      <c:ext uri="{02D57815-91ED-43cb-92C2-25804820EDAC}">
                        <c15:formulaRef>
                          <c15:sqref>INMOBILIARIO!#REF!</c15:sqref>
                        </c15:formulaRef>
                      </c:ext>
                    </c:extLst>
                    <c:strCache>
                      <c:ptCount val="1"/>
                      <c:pt idx="0">
                        <c:v>#REF!</c:v>
                      </c:pt>
                    </c:strCache>
                  </c:strRef>
                </c:tx>
                <c:spPr>
                  <a:ln w="28575" cap="rnd">
                    <a:solidFill>
                      <a:schemeClr val="accent4"/>
                    </a:solidFill>
                    <a:round/>
                  </a:ln>
                  <a:effectLst/>
                </c:spPr>
                <c:marker>
                  <c:symbol val="none"/>
                </c:marker>
                <c:cat>
                  <c:numRef>
                    <c:extLst>
                      <c:ext uri="{02D57815-91ED-43cb-92C2-25804820EDAC}">
                        <c15:formulaRef>
                          <c15:sqref>INMOBILIARIO!$I$8:$I$19</c15:sqref>
                        </c15:formulaRef>
                      </c:ext>
                    </c:extLst>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extLst>
                      <c:ext uri="{02D57815-91ED-43cb-92C2-25804820EDAC}">
                        <c15:formulaRef>
                          <c15:sqref>INMOBILIARIO!#REF!</c15:sqref>
                        </c15:formulaRef>
                      </c:ext>
                    </c:extLst>
                    <c:numCache>
                      <c:formatCode>General</c:formatCode>
                      <c:ptCount val="1"/>
                      <c:pt idx="0">
                        <c:v>1</c:v>
                      </c:pt>
                    </c:numCache>
                  </c:numRef>
                </c:val>
                <c:smooth val="0"/>
              </c15:ser>
            </c15:filteredLineSeries>
          </c:ext>
        </c:extLst>
      </c:lineChart>
      <c:dateAx>
        <c:axId val="-16386953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8693184"/>
        <c:crosses val="autoZero"/>
        <c:auto val="1"/>
        <c:lblOffset val="100"/>
        <c:baseTimeUnit val="months"/>
      </c:dateAx>
      <c:valAx>
        <c:axId val="-1638693184"/>
        <c:scaling>
          <c:orientation val="minMax"/>
          <c:max val="12"/>
          <c:min val="9"/>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8695360"/>
        <c:crosses val="autoZero"/>
        <c:crossBetween val="between"/>
        <c:majorUnit val="2"/>
        <c:min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C" sz="1400" b="1" i="0" u="none" strike="noStrike" baseline="0">
                <a:effectLst/>
              </a:rPr>
              <a:t>CARTERA DE CRÉDITO (Millones de dólares)</a:t>
            </a:r>
            <a:endParaRPr lang="es-EC"/>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manualLayout>
          <c:layoutTarget val="inner"/>
          <c:xMode val="edge"/>
          <c:yMode val="edge"/>
          <c:x val="0.10830336832895888"/>
          <c:y val="2.5428331875182269E-2"/>
          <c:w val="0.78725437445319335"/>
          <c:h val="0.61498432487605714"/>
        </c:manualLayout>
      </c:layout>
      <c:barChart>
        <c:barDir val="col"/>
        <c:grouping val="clustered"/>
        <c:varyColors val="0"/>
        <c:ser>
          <c:idx val="0"/>
          <c:order val="0"/>
          <c:tx>
            <c:strRef>
              <c:f>CARTERA!$B$1</c:f>
              <c:strCache>
                <c:ptCount val="1"/>
                <c:pt idx="0">
                  <c:v>SFPS</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CARTERA!$A$2:$A$13</c:f>
              <c:numCache>
                <c:formatCode>mmm\-yy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CARTERA!$B$2:$B$13</c:f>
              <c:numCache>
                <c:formatCode>_(* #,##0_);_(* \(#,##0\);_(* "-"??_);_(@_)</c:formatCode>
                <c:ptCount val="12"/>
                <c:pt idx="0">
                  <c:v>10181.420528350003</c:v>
                </c:pt>
                <c:pt idx="1">
                  <c:v>10311.182906619997</c:v>
                </c:pt>
                <c:pt idx="2">
                  <c:v>10470.567560720005</c:v>
                </c:pt>
                <c:pt idx="3">
                  <c:v>10553.586580949999</c:v>
                </c:pt>
                <c:pt idx="4">
                  <c:v>10674.0124428</c:v>
                </c:pt>
                <c:pt idx="5">
                  <c:v>10827.9103865</c:v>
                </c:pt>
                <c:pt idx="6">
                  <c:v>10962.692459960001</c:v>
                </c:pt>
                <c:pt idx="7">
                  <c:v>11107.299088450001</c:v>
                </c:pt>
                <c:pt idx="8">
                  <c:v>11150.8419689</c:v>
                </c:pt>
                <c:pt idx="9">
                  <c:v>11296.615053239999</c:v>
                </c:pt>
                <c:pt idx="10">
                  <c:v>11435</c:v>
                </c:pt>
                <c:pt idx="11">
                  <c:v>11470</c:v>
                </c:pt>
              </c:numCache>
            </c:numRef>
          </c:val>
        </c:ser>
        <c:dLbls>
          <c:showLegendKey val="0"/>
          <c:showVal val="0"/>
          <c:showCatName val="0"/>
          <c:showSerName val="0"/>
          <c:showPercent val="0"/>
          <c:showBubbleSize val="0"/>
        </c:dLbls>
        <c:gapWidth val="219"/>
        <c:axId val="-1638688832"/>
        <c:axId val="-1638688288"/>
      </c:barChart>
      <c:lineChart>
        <c:grouping val="standard"/>
        <c:varyColors val="0"/>
        <c:ser>
          <c:idx val="1"/>
          <c:order val="1"/>
          <c:tx>
            <c:strRef>
              <c:f>CARTERA!$C$1</c:f>
              <c:strCache>
                <c:ptCount val="1"/>
                <c:pt idx="0">
                  <c:v>CONAFIPS</c:v>
                </c:pt>
              </c:strCache>
            </c:strRef>
          </c:tx>
          <c:spPr>
            <a:ln w="28575" cap="rnd">
              <a:solidFill>
                <a:schemeClr val="accent2">
                  <a:lumMod val="20000"/>
                  <a:lumOff val="80000"/>
                </a:schemeClr>
              </a:solidFill>
              <a:round/>
            </a:ln>
            <a:effectLst/>
          </c:spPr>
          <c:marker>
            <c:symbol val="none"/>
          </c:marker>
          <c:dPt>
            <c:idx val="5"/>
            <c:marker>
              <c:symbol val="none"/>
            </c:marker>
            <c:bubble3D val="0"/>
          </c:dPt>
          <c:dLbls>
            <c:numFmt formatCode="#,##0" sourceLinked="0"/>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accent2">
                        <a:lumMod val="75000"/>
                      </a:schemeClr>
                    </a:solidFill>
                    <a:latin typeface="+mn-lt"/>
                    <a:ea typeface="+mn-ea"/>
                    <a:cs typeface="+mn-cs"/>
                  </a:defRPr>
                </a:pPr>
                <a:endParaRPr lang="es-EC"/>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CARTERA!$A$2:$A$11</c:f>
              <c:numCache>
                <c:formatCode>mmm\-yy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CARTERA!$C$2:$C$13</c:f>
              <c:numCache>
                <c:formatCode>_(* #,##0_);_(* \(#,##0\);_(* "-"??_);_(@_)</c:formatCode>
                <c:ptCount val="12"/>
                <c:pt idx="0">
                  <c:v>267.20060639000019</c:v>
                </c:pt>
                <c:pt idx="1">
                  <c:v>270.05903648000009</c:v>
                </c:pt>
                <c:pt idx="2">
                  <c:v>281.50279621000004</c:v>
                </c:pt>
                <c:pt idx="3">
                  <c:v>279.15082615</c:v>
                </c:pt>
                <c:pt idx="4">
                  <c:v>280.21531222999994</c:v>
                </c:pt>
                <c:pt idx="5">
                  <c:v>285.43848582999976</c:v>
                </c:pt>
                <c:pt idx="6">
                  <c:v>288.90663415</c:v>
                </c:pt>
                <c:pt idx="7">
                  <c:v>299</c:v>
                </c:pt>
                <c:pt idx="8">
                  <c:v>313</c:v>
                </c:pt>
                <c:pt idx="9">
                  <c:v>328</c:v>
                </c:pt>
                <c:pt idx="10">
                  <c:v>340</c:v>
                </c:pt>
                <c:pt idx="11">
                  <c:v>334</c:v>
                </c:pt>
              </c:numCache>
            </c:numRef>
          </c:val>
          <c:smooth val="0"/>
        </c:ser>
        <c:dLbls>
          <c:showLegendKey val="0"/>
          <c:showVal val="0"/>
          <c:showCatName val="0"/>
          <c:showSerName val="0"/>
          <c:showPercent val="0"/>
          <c:showBubbleSize val="0"/>
        </c:dLbls>
        <c:marker val="1"/>
        <c:smooth val="0"/>
        <c:axId val="-1638701344"/>
        <c:axId val="-1638696992"/>
      </c:lineChart>
      <c:dateAx>
        <c:axId val="-163868883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1638688288"/>
        <c:crosses val="autoZero"/>
        <c:auto val="1"/>
        <c:lblOffset val="100"/>
        <c:baseTimeUnit val="months"/>
      </c:dateAx>
      <c:valAx>
        <c:axId val="-1638688288"/>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EC"/>
          </a:p>
        </c:txPr>
        <c:crossAx val="-1638688832"/>
        <c:crosses val="autoZero"/>
        <c:crossBetween val="between"/>
      </c:valAx>
      <c:valAx>
        <c:axId val="-1638696992"/>
        <c:scaling>
          <c:orientation val="minMax"/>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EC"/>
          </a:p>
        </c:txPr>
        <c:crossAx val="-1638701344"/>
        <c:crosses val="max"/>
        <c:crossBetween val="between"/>
      </c:valAx>
      <c:dateAx>
        <c:axId val="-1638701344"/>
        <c:scaling>
          <c:orientation val="minMax"/>
        </c:scaling>
        <c:delete val="1"/>
        <c:axPos val="b"/>
        <c:numFmt formatCode="mmm\-yy" sourceLinked="1"/>
        <c:majorTickMark val="out"/>
        <c:minorTickMark val="none"/>
        <c:tickLblPos val="nextTo"/>
        <c:crossAx val="-1638696992"/>
        <c:crosses val="autoZero"/>
        <c:auto val="1"/>
        <c:lblOffset val="100"/>
        <c:baseTimeUnit val="month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w="9525" cap="flat" cmpd="sng" algn="ctr">
      <a:noFill/>
      <a:round/>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0.40192</cdr:x>
      <cdr:y>0.47267</cdr:y>
    </cdr:from>
    <cdr:to>
      <cdr:x>0.71756</cdr:x>
      <cdr:y>0.51135</cdr:y>
    </cdr:to>
    <cdr:sp macro="" textlink="">
      <cdr:nvSpPr>
        <cdr:cNvPr id="122881" name="Text Box 1"/>
        <cdr:cNvSpPr txBox="1">
          <a:spLocks xmlns:a="http://schemas.openxmlformats.org/drawingml/2006/main" noChangeArrowheads="1"/>
        </cdr:cNvSpPr>
      </cdr:nvSpPr>
      <cdr:spPr bwMode="auto">
        <a:xfrm xmlns:a="http://schemas.openxmlformats.org/drawingml/2006/main">
          <a:off x="1526502" y="1452238"/>
          <a:ext cx="1199941" cy="12010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18288" rIns="27432" bIns="0" anchor="t" upright="1"/>
        <a:lstStyle xmlns:a="http://schemas.openxmlformats.org/drawingml/2006/main"/>
        <a:p xmlns:a="http://schemas.openxmlformats.org/drawingml/2006/main">
          <a:pPr algn="ctr" rtl="0">
            <a:defRPr sz="1000"/>
          </a:pPr>
          <a:r>
            <a:rPr lang="es-EC" sz="700" b="1" i="0" strike="noStrike">
              <a:solidFill>
                <a:sysClr val="windowText" lastClr="000000"/>
              </a:solidFill>
              <a:latin typeface="+mn-lt"/>
              <a:cs typeface="Arial"/>
            </a:rPr>
            <a:t>SPREAD FINANCIERO</a:t>
          </a:r>
        </a:p>
      </cdr:txBody>
    </cdr:sp>
  </cdr:relSizeAnchor>
</c:userShapes>
</file>

<file path=ppt/drawings/drawing2.xml><?xml version="1.0" encoding="utf-8"?>
<c:userShapes xmlns:c="http://schemas.openxmlformats.org/drawingml/2006/chart">
  <cdr:relSizeAnchor xmlns:cdr="http://schemas.openxmlformats.org/drawingml/2006/chartDrawing">
    <cdr:from>
      <cdr:x>0.5154</cdr:x>
      <cdr:y>0.48279</cdr:y>
    </cdr:from>
    <cdr:to>
      <cdr:x>0.52563</cdr:x>
      <cdr:y>0.5034</cdr:y>
    </cdr:to>
    <cdr:sp macro="" textlink="">
      <cdr:nvSpPr>
        <cdr:cNvPr id="125953" name="Text Box 1"/>
        <cdr:cNvSpPr txBox="1">
          <a:spLocks xmlns:a="http://schemas.openxmlformats.org/drawingml/2006/main" noChangeArrowheads="1"/>
        </cdr:cNvSpPr>
      </cdr:nvSpPr>
      <cdr:spPr bwMode="auto">
        <a:xfrm xmlns:a="http://schemas.openxmlformats.org/drawingml/2006/main">
          <a:off x="1925270" y="1534378"/>
          <a:ext cx="37433" cy="65782"/>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s-EC" sz="600" b="0" i="0" strike="noStrike">
              <a:solidFill>
                <a:srgbClr val="000000"/>
              </a:solidFill>
              <a:latin typeface="Arial"/>
              <a:cs typeface="Arial"/>
            </a:rPr>
            <a:t>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A6900-546C-8F47-937D-24DE90C5D1C6}" type="datetimeFigureOut">
              <a:rPr lang="es-ES_tradnl" smtClean="0"/>
              <a:t>31/01/2020</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D38490-E534-6B4C-9238-9FB0F32F0063}" type="slidenum">
              <a:rPr lang="es-ES_tradnl" smtClean="0"/>
              <a:t>‹Nº›</a:t>
            </a:fld>
            <a:endParaRPr lang="es-ES_tradnl"/>
          </a:p>
        </p:txBody>
      </p:sp>
    </p:spTree>
    <p:extLst>
      <p:ext uri="{BB962C8B-B14F-4D97-AF65-F5344CB8AC3E}">
        <p14:creationId xmlns:p14="http://schemas.microsoft.com/office/powerpoint/2010/main" val="192825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completar</a:t>
            </a:r>
            <a:endParaRPr lang="es-EC" dirty="0"/>
          </a:p>
        </p:txBody>
      </p:sp>
      <p:sp>
        <p:nvSpPr>
          <p:cNvPr id="4" name="Marcador de número de diapositiva 3"/>
          <p:cNvSpPr>
            <a:spLocks noGrp="1"/>
          </p:cNvSpPr>
          <p:nvPr>
            <p:ph type="sldNum" sz="quarter" idx="5"/>
          </p:nvPr>
        </p:nvSpPr>
        <p:spPr/>
        <p:txBody>
          <a:bodyPr/>
          <a:lstStyle/>
          <a:p>
            <a:fld id="{BED38490-E534-6B4C-9238-9FB0F32F0063}" type="slidenum">
              <a:rPr lang="es-ES_tradnl" smtClean="0"/>
              <a:t>12</a:t>
            </a:fld>
            <a:endParaRPr lang="es-ES_tradnl"/>
          </a:p>
        </p:txBody>
      </p:sp>
    </p:spTree>
    <p:extLst>
      <p:ext uri="{BB962C8B-B14F-4D97-AF65-F5344CB8AC3E}">
        <p14:creationId xmlns:p14="http://schemas.microsoft.com/office/powerpoint/2010/main" val="141791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E753153-C49E-0F43-8AED-2274D19299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 xmlns:a16="http://schemas.microsoft.com/office/drawing/2014/main" id="{473775FC-1938-464F-9C7E-AF3D7CA6B1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a:extLst>
              <a:ext uri="{FF2B5EF4-FFF2-40B4-BE49-F238E27FC236}">
                <a16:creationId xmlns="" xmlns:a16="http://schemas.microsoft.com/office/drawing/2014/main" id="{6DF4A237-3BEB-4047-BEC4-8350144F3B0D}"/>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DB4F6AB7-982F-A44F-BE09-2F0EAEBC388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 xmlns:a16="http://schemas.microsoft.com/office/drawing/2014/main" id="{F23CC32F-5F81-ED40-AE52-F076D133F659}"/>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4274594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987B500-5968-5245-A068-09B8B5BFEF7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1F3D9D82-17E1-7041-A7C3-CBE268020ECA}"/>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03A70B2B-CDC8-D147-AF79-FE7969C2E7B7}"/>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40F58C7D-4D6D-D74C-A522-23ADF44A075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 xmlns:a16="http://schemas.microsoft.com/office/drawing/2014/main" id="{350FD51E-0DD4-5847-AA8F-E45A4923DC0B}"/>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2519629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605F04F-FAAE-1047-8317-5AAB7DACB14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B099B578-F80B-AF4C-A13F-12D6463B2E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 xmlns:a16="http://schemas.microsoft.com/office/drawing/2014/main" id="{625BC6D9-117D-4545-92CE-D62E90679360}"/>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D99612F9-C984-9641-97A1-901AA5E9F51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 xmlns:a16="http://schemas.microsoft.com/office/drawing/2014/main" id="{816BA6BC-BC26-C343-A3BB-7DE6B8F8390E}"/>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779772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D0B37FB-D0D8-AD4B-8D4F-C152D9E61EA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EC60306C-D6E0-4B4B-929D-062C83241CFA}"/>
              </a:ext>
            </a:extLst>
          </p:cNvPr>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 xmlns:a16="http://schemas.microsoft.com/office/drawing/2014/main" id="{75A3A1F6-931F-9944-8447-05AAE3114729}"/>
              </a:ext>
            </a:extLst>
          </p:cNvPr>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 xmlns:a16="http://schemas.microsoft.com/office/drawing/2014/main" id="{79951EC8-06A1-BF47-B02C-1CD8623D9AE4}"/>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6" name="Marcador de pie de página 5">
            <a:extLst>
              <a:ext uri="{FF2B5EF4-FFF2-40B4-BE49-F238E27FC236}">
                <a16:creationId xmlns="" xmlns:a16="http://schemas.microsoft.com/office/drawing/2014/main" id="{9BAB8175-8C61-4547-8D21-AE86438EE6F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 xmlns:a16="http://schemas.microsoft.com/office/drawing/2014/main" id="{4E131DD1-883A-6440-ACAD-F691CCC1ABCD}"/>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786215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193DD74-F7E4-924C-BB82-A48730B61F1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C792B916-8A64-814D-ACD9-823578397C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 xmlns:a16="http://schemas.microsoft.com/office/drawing/2014/main" id="{209E92DB-3A0F-5545-9171-5A062D15EC3A}"/>
              </a:ext>
            </a:extLst>
          </p:cNvPr>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 xmlns:a16="http://schemas.microsoft.com/office/drawing/2014/main" id="{EC9223B5-34C7-5C44-8C7B-6F7B6FE36A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 xmlns:a16="http://schemas.microsoft.com/office/drawing/2014/main" id="{9A54F383-68BC-1448-B606-E2164F48BC02}"/>
              </a:ext>
            </a:extLst>
          </p:cNvPr>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 xmlns:a16="http://schemas.microsoft.com/office/drawing/2014/main" id="{A2EAA442-74B7-EF46-9D41-313822C63A88}"/>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8" name="Marcador de pie de página 7">
            <a:extLst>
              <a:ext uri="{FF2B5EF4-FFF2-40B4-BE49-F238E27FC236}">
                <a16:creationId xmlns="" xmlns:a16="http://schemas.microsoft.com/office/drawing/2014/main" id="{BA759685-3E99-0742-9DB0-FE29073255E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 xmlns:a16="http://schemas.microsoft.com/office/drawing/2014/main" id="{25500606-AFAA-8843-AC92-261104B071FA}"/>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353010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92040B4-597F-A448-8FA7-9D5B32644EA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 xmlns:a16="http://schemas.microsoft.com/office/drawing/2014/main" id="{788BA093-FF64-EE41-8CBE-9AA501447893}"/>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4" name="Marcador de pie de página 3">
            <a:extLst>
              <a:ext uri="{FF2B5EF4-FFF2-40B4-BE49-F238E27FC236}">
                <a16:creationId xmlns="" xmlns:a16="http://schemas.microsoft.com/office/drawing/2014/main" id="{E6BBAE84-6D92-994A-A3BA-309121908133}"/>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 xmlns:a16="http://schemas.microsoft.com/office/drawing/2014/main" id="{E300369A-DBF4-5040-A1CB-6136C6EF040A}"/>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3362730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D6D27989-44CD-CA47-AF20-15F1701C6DD3}"/>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3" name="Marcador de pie de página 2">
            <a:extLst>
              <a:ext uri="{FF2B5EF4-FFF2-40B4-BE49-F238E27FC236}">
                <a16:creationId xmlns="" xmlns:a16="http://schemas.microsoft.com/office/drawing/2014/main" id="{B5542789-4835-014D-8AA4-CAFE0E32F7E3}"/>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 xmlns:a16="http://schemas.microsoft.com/office/drawing/2014/main" id="{56C86592-6643-9747-A74E-020DD5E532BE}"/>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365109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F3D896A-53A5-7947-88E1-5738EDCF78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60622492-E955-D94F-9788-A1A678E82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 xmlns:a16="http://schemas.microsoft.com/office/drawing/2014/main" id="{5F438C0E-D3FF-914B-9DE0-9ADCEC052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 xmlns:a16="http://schemas.microsoft.com/office/drawing/2014/main" id="{2DA5C520-B202-384C-839E-DBEC0CB0EE82}"/>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6" name="Marcador de pie de página 5">
            <a:extLst>
              <a:ext uri="{FF2B5EF4-FFF2-40B4-BE49-F238E27FC236}">
                <a16:creationId xmlns="" xmlns:a16="http://schemas.microsoft.com/office/drawing/2014/main" id="{5B7F618F-2135-B94C-A17F-0D759305345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 xmlns:a16="http://schemas.microsoft.com/office/drawing/2014/main" id="{B2BF645C-5F52-4D44-B663-DF3715091BCB}"/>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72169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AB49731-4CDF-A448-9828-0E7940C1FB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 xmlns:a16="http://schemas.microsoft.com/office/drawing/2014/main" id="{F2EEDE4B-35B8-AC40-8DE4-38AB30A10C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 xmlns:a16="http://schemas.microsoft.com/office/drawing/2014/main" id="{E8FCB2C1-C728-3743-A25C-C7505FA52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 xmlns:a16="http://schemas.microsoft.com/office/drawing/2014/main" id="{92CCE91D-72D6-4541-B06E-BC16FDDBE4A9}"/>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6" name="Marcador de pie de página 5">
            <a:extLst>
              <a:ext uri="{FF2B5EF4-FFF2-40B4-BE49-F238E27FC236}">
                <a16:creationId xmlns="" xmlns:a16="http://schemas.microsoft.com/office/drawing/2014/main" id="{1E0C2D69-8AF1-904A-AA6F-C01A5085C17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 xmlns:a16="http://schemas.microsoft.com/office/drawing/2014/main" id="{6450B20C-6364-B94C-863D-67BCB4E6326F}"/>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2338046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FF9BB25-A973-764B-B4FF-C4028BEE2BA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 xmlns:a16="http://schemas.microsoft.com/office/drawing/2014/main" id="{664F5EEA-1C29-2F41-8D75-BBF05F7AED7E}"/>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59AC3239-529D-D24E-AC2A-77E1D748C6C4}"/>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3F8DBE9C-CD5E-4B4C-B10A-6D60268FFD3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 xmlns:a16="http://schemas.microsoft.com/office/drawing/2014/main" id="{E4514543-61F9-184D-AC3A-0A12D79A478D}"/>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1847205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75144E75-E4F5-4143-A101-AF36AD66AF1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 xmlns:a16="http://schemas.microsoft.com/office/drawing/2014/main" id="{77BCDC07-7BB8-CF4F-92B9-A732CD7E715B}"/>
              </a:ext>
            </a:extLst>
          </p:cNvPr>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2236E5B4-20BF-9B40-A265-9F76261B820B}"/>
              </a:ext>
            </a:extLst>
          </p:cNvPr>
          <p:cNvSpPr>
            <a:spLocks noGrp="1"/>
          </p:cNvSpPr>
          <p:nvPr>
            <p:ph type="dt" sz="half" idx="10"/>
          </p:nvPr>
        </p:nvSpPr>
        <p:spPr/>
        <p:txBody>
          <a:body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7FBD1153-F2AC-E14F-99ED-0C7E3D98C8D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 xmlns:a16="http://schemas.microsoft.com/office/drawing/2014/main" id="{AD4B131B-ACDB-CC41-899C-3672C5D937F6}"/>
              </a:ext>
            </a:extLst>
          </p:cNvPr>
          <p:cNvSpPr>
            <a:spLocks noGrp="1"/>
          </p:cNvSpPr>
          <p:nvPr>
            <p:ph type="sldNum" sz="quarter" idx="12"/>
          </p:nvPr>
        </p:nvSpPr>
        <p:spPr/>
        <p:txBody>
          <a:bodyPr/>
          <a:lstStyle/>
          <a:p>
            <a:fld id="{07A3DC35-51A4-D44A-BBB7-20DC4354D33E}" type="slidenum">
              <a:rPr lang="es-MX" smtClean="0"/>
              <a:t>‹Nº›</a:t>
            </a:fld>
            <a:endParaRPr lang="es-MX"/>
          </a:p>
        </p:txBody>
      </p:sp>
    </p:spTree>
    <p:extLst>
      <p:ext uri="{BB962C8B-B14F-4D97-AF65-F5344CB8AC3E}">
        <p14:creationId xmlns:p14="http://schemas.microsoft.com/office/powerpoint/2010/main" val="1599175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19"/>
          <p:cNvPicPr>
            <a:picLocks noChangeAspect="1"/>
          </p:cNvPicPr>
          <p:nvPr userDrawn="1"/>
        </p:nvPicPr>
        <p:blipFill rotWithShape="1">
          <a:blip r:embed="rId13">
            <a:extLst>
              <a:ext uri="{28A0092B-C50C-407E-A947-70E740481C1C}">
                <a14:useLocalDpi xmlns:a14="http://schemas.microsoft.com/office/drawing/2010/main" val="0"/>
              </a:ext>
            </a:extLst>
          </a:blip>
          <a:srcRect l="71533"/>
          <a:stretch/>
        </p:blipFill>
        <p:spPr>
          <a:xfrm>
            <a:off x="8724900" y="272"/>
            <a:ext cx="3467100" cy="6858000"/>
          </a:xfrm>
          <a:prstGeom prst="rect">
            <a:avLst/>
          </a:prstGeom>
        </p:spPr>
      </p:pic>
      <p:pic>
        <p:nvPicPr>
          <p:cNvPr id="8" name="Picture 19"/>
          <p:cNvPicPr>
            <a:picLocks noChangeAspect="1"/>
          </p:cNvPicPr>
          <p:nvPr userDrawn="1"/>
        </p:nvPicPr>
        <p:blipFill rotWithShape="1">
          <a:blip r:embed="rId13">
            <a:alphaModFix amt="50000"/>
            <a:extLst>
              <a:ext uri="{28A0092B-C50C-407E-A947-70E740481C1C}">
                <a14:useLocalDpi xmlns:a14="http://schemas.microsoft.com/office/drawing/2010/main" val="0"/>
              </a:ext>
            </a:extLst>
          </a:blip>
          <a:srcRect r="40876"/>
          <a:stretch/>
        </p:blipFill>
        <p:spPr>
          <a:xfrm>
            <a:off x="12700" y="272"/>
            <a:ext cx="7200900" cy="6858000"/>
          </a:xfrm>
          <a:prstGeom prst="rect">
            <a:avLst/>
          </a:prstGeom>
        </p:spPr>
      </p:pic>
      <p:pic>
        <p:nvPicPr>
          <p:cNvPr id="9" name="Imagen 8"/>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44689" y="6170640"/>
            <a:ext cx="3293533" cy="438369"/>
          </a:xfrm>
          <a:prstGeom prst="rect">
            <a:avLst/>
          </a:prstGeom>
        </p:spPr>
      </p:pic>
      <p:sp>
        <p:nvSpPr>
          <p:cNvPr id="2" name="Marcador de título 1">
            <a:extLst>
              <a:ext uri="{FF2B5EF4-FFF2-40B4-BE49-F238E27FC236}">
                <a16:creationId xmlns="" xmlns:a16="http://schemas.microsoft.com/office/drawing/2014/main" id="{EA5A4CFE-9A88-0143-A17E-F7D39885FA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2F22B7B7-AA10-BB44-BBB5-2BA3D1C484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1DCAFB77-D956-C54E-BD45-891D9BE394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4EF9CA-B94A-BD47-9F62-A1BC8C409E14}" type="datetimeFigureOut">
              <a:rPr lang="es-MX" smtClean="0"/>
              <a:t>31/01/2020</a:t>
            </a:fld>
            <a:endParaRPr lang="es-MX"/>
          </a:p>
        </p:txBody>
      </p:sp>
      <p:sp>
        <p:nvSpPr>
          <p:cNvPr id="5" name="Marcador de pie de página 4">
            <a:extLst>
              <a:ext uri="{FF2B5EF4-FFF2-40B4-BE49-F238E27FC236}">
                <a16:creationId xmlns="" xmlns:a16="http://schemas.microsoft.com/office/drawing/2014/main" id="{08D7C1E0-1E85-9144-B8B2-A9964D5C0C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 xmlns:a16="http://schemas.microsoft.com/office/drawing/2014/main" id="{FA680739-759D-4346-A385-28D5FAB4F3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A3DC35-51A4-D44A-BBB7-20DC4354D33E}" type="slidenum">
              <a:rPr lang="es-MX" smtClean="0"/>
              <a:t>‹Nº›</a:t>
            </a:fld>
            <a:endParaRPr lang="es-MX"/>
          </a:p>
        </p:txBody>
      </p:sp>
      <p:pic>
        <p:nvPicPr>
          <p:cNvPr id="11" name="Imagen 10"/>
          <p:cNvPicPr>
            <a:picLocks noChangeAspect="1"/>
          </p:cNvPicPr>
          <p:nvPr userDrawn="1"/>
        </p:nvPicPr>
        <p:blipFill>
          <a:blip r:embed="rId15"/>
          <a:stretch>
            <a:fillRect/>
          </a:stretch>
        </p:blipFill>
        <p:spPr>
          <a:xfrm>
            <a:off x="10189603" y="495720"/>
            <a:ext cx="1665802" cy="577850"/>
          </a:xfrm>
          <a:prstGeom prst="rect">
            <a:avLst/>
          </a:prstGeom>
        </p:spPr>
      </p:pic>
    </p:spTree>
    <p:extLst>
      <p:ext uri="{BB962C8B-B14F-4D97-AF65-F5344CB8AC3E}">
        <p14:creationId xmlns:p14="http://schemas.microsoft.com/office/powerpoint/2010/main" val="1280577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7.xml"/><Relationship Id="rId5" Type="http://schemas.openxmlformats.org/officeDocument/2006/relationships/chart" Target="../charts/chart9.xml"/><Relationship Id="rId4" Type="http://schemas.openxmlformats.org/officeDocument/2006/relationships/chart" Target="../charts/chart8.xml"/></Relationships>
</file>

<file path=ppt/slides/_rels/slide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7.xml"/><Relationship Id="rId5" Type="http://schemas.openxmlformats.org/officeDocument/2006/relationships/chart" Target="../charts/chart13.xml"/><Relationship Id="rId4" Type="http://schemas.openxmlformats.org/officeDocument/2006/relationships/chart" Target="../charts/char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 Id="rId5" Type="http://schemas.openxmlformats.org/officeDocument/2006/relationships/chart" Target="../charts/chart17.xml"/><Relationship Id="rId4" Type="http://schemas.openxmlformats.org/officeDocument/2006/relationships/chart" Target="../charts/chart16.xml"/></Relationships>
</file>

<file path=ppt/slides/_rels/slide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3BD065C9-D985-C145-9B30-72BE0B4EC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a:extLst>
              <a:ext uri="{FF2B5EF4-FFF2-40B4-BE49-F238E27FC236}">
                <a16:creationId xmlns="" xmlns:a16="http://schemas.microsoft.com/office/drawing/2014/main" id="{C45BC784-97AE-E042-A968-BDC0A0B673A6}"/>
              </a:ext>
            </a:extLst>
          </p:cNvPr>
          <p:cNvSpPr txBox="1"/>
          <p:nvPr/>
        </p:nvSpPr>
        <p:spPr>
          <a:xfrm>
            <a:off x="729841" y="3280581"/>
            <a:ext cx="10976543" cy="707886"/>
          </a:xfrm>
          <a:prstGeom prst="rect">
            <a:avLst/>
          </a:prstGeom>
          <a:noFill/>
        </p:spPr>
        <p:txBody>
          <a:bodyPr wrap="square" rtlCol="0">
            <a:spAutoFit/>
          </a:bodyPr>
          <a:lstStyle/>
          <a:p>
            <a:pPr algn="r"/>
            <a:r>
              <a:rPr lang="es-EC" sz="4000" b="1" dirty="0">
                <a:solidFill>
                  <a:schemeClr val="tx1">
                    <a:lumMod val="65000"/>
                    <a:lumOff val="35000"/>
                  </a:schemeClr>
                </a:solidFill>
              </a:rPr>
              <a:t>BOLETÍN MACROECONÓMICO</a:t>
            </a:r>
            <a:endParaRPr lang="en-US" sz="4000" b="1" dirty="0">
              <a:solidFill>
                <a:schemeClr val="tx1">
                  <a:lumMod val="65000"/>
                  <a:lumOff val="35000"/>
                </a:schemeClr>
              </a:solidFill>
              <a:latin typeface="Helvetica Neue" charset="0"/>
              <a:ea typeface="Helvetica Neue" charset="0"/>
              <a:cs typeface="Helvetica Neue" charset="0"/>
            </a:endParaRPr>
          </a:p>
        </p:txBody>
      </p:sp>
      <p:pic>
        <p:nvPicPr>
          <p:cNvPr id="7" name="Imagen 6"/>
          <p:cNvPicPr>
            <a:picLocks noChangeAspect="1"/>
          </p:cNvPicPr>
          <p:nvPr/>
        </p:nvPicPr>
        <p:blipFill>
          <a:blip r:embed="rId3"/>
          <a:stretch>
            <a:fillRect/>
          </a:stretch>
        </p:blipFill>
        <p:spPr>
          <a:xfrm>
            <a:off x="7299107" y="928361"/>
            <a:ext cx="4407277" cy="485895"/>
          </a:xfrm>
          <a:prstGeom prst="rect">
            <a:avLst/>
          </a:prstGeom>
        </p:spPr>
      </p:pic>
      <p:sp>
        <p:nvSpPr>
          <p:cNvPr id="9" name="TextBox 7">
            <a:extLst>
              <a:ext uri="{FF2B5EF4-FFF2-40B4-BE49-F238E27FC236}">
                <a16:creationId xmlns="" xmlns:a16="http://schemas.microsoft.com/office/drawing/2014/main" id="{C45BC784-97AE-E042-A968-BDC0A0B673A6}"/>
              </a:ext>
            </a:extLst>
          </p:cNvPr>
          <p:cNvSpPr txBox="1"/>
          <p:nvPr/>
        </p:nvSpPr>
        <p:spPr>
          <a:xfrm>
            <a:off x="729841" y="3915775"/>
            <a:ext cx="10976543" cy="584775"/>
          </a:xfrm>
          <a:prstGeom prst="rect">
            <a:avLst/>
          </a:prstGeom>
          <a:noFill/>
        </p:spPr>
        <p:txBody>
          <a:bodyPr wrap="square" rtlCol="0">
            <a:spAutoFit/>
          </a:bodyPr>
          <a:lstStyle/>
          <a:p>
            <a:pPr algn="r"/>
            <a:r>
              <a:rPr lang="es-EC" sz="3200" dirty="0">
                <a:solidFill>
                  <a:schemeClr val="tx1">
                    <a:lumMod val="65000"/>
                    <a:lumOff val="35000"/>
                  </a:schemeClr>
                </a:solidFill>
              </a:rPr>
              <a:t>	</a:t>
            </a:r>
            <a:r>
              <a:rPr lang="es-EC" sz="3200" dirty="0">
                <a:solidFill>
                  <a:schemeClr val="tx1">
                    <a:lumMod val="65000"/>
                    <a:lumOff val="35000"/>
                  </a:schemeClr>
                </a:solidFill>
              </a:rPr>
              <a:t>	</a:t>
            </a:r>
            <a:r>
              <a:rPr lang="es-EC" sz="3200" dirty="0" smtClean="0">
                <a:solidFill>
                  <a:schemeClr val="tx1">
                    <a:lumMod val="65000"/>
                    <a:lumOff val="35000"/>
                  </a:schemeClr>
                </a:solidFill>
              </a:rPr>
              <a:t>Diciembre</a:t>
            </a:r>
            <a:r>
              <a:rPr lang="es-EC" sz="3200" dirty="0" smtClean="0">
                <a:solidFill>
                  <a:schemeClr val="tx1">
                    <a:lumMod val="65000"/>
                    <a:lumOff val="35000"/>
                  </a:schemeClr>
                </a:solidFill>
              </a:rPr>
              <a:t> </a:t>
            </a:r>
            <a:r>
              <a:rPr lang="es-EC" sz="3200" dirty="0">
                <a:solidFill>
                  <a:schemeClr val="tx1">
                    <a:lumMod val="65000"/>
                    <a:lumOff val="35000"/>
                  </a:schemeClr>
                </a:solidFill>
              </a:rPr>
              <a:t>2019</a:t>
            </a:r>
            <a:endParaRPr lang="en-US" sz="3200" dirty="0">
              <a:solidFill>
                <a:schemeClr val="tx1">
                  <a:lumMod val="65000"/>
                  <a:lumOff val="35000"/>
                </a:schemeClr>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66179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a:extLst>
              <a:ext uri="{FF2B5EF4-FFF2-40B4-BE49-F238E27FC236}">
                <a16:creationId xmlns="" xmlns:a16="http://schemas.microsoft.com/office/drawing/2014/main" id="{C45BC784-97AE-E042-A968-BDC0A0B673A6}"/>
              </a:ext>
            </a:extLst>
          </p:cNvPr>
          <p:cNvSpPr txBox="1"/>
          <p:nvPr/>
        </p:nvSpPr>
        <p:spPr>
          <a:xfrm>
            <a:off x="729842" y="3287562"/>
            <a:ext cx="10976543" cy="584775"/>
          </a:xfrm>
          <a:prstGeom prst="rect">
            <a:avLst/>
          </a:prstGeom>
          <a:noFill/>
        </p:spPr>
        <p:txBody>
          <a:bodyPr wrap="square" rtlCol="0">
            <a:spAutoFit/>
          </a:bodyPr>
          <a:lstStyle/>
          <a:p>
            <a:pPr algn="r"/>
            <a:r>
              <a:rPr lang="es-ES" sz="3200" b="1" dirty="0">
                <a:solidFill>
                  <a:schemeClr val="bg1"/>
                </a:solidFill>
                <a:latin typeface="Helvetica Neue" charset="0"/>
                <a:ea typeface="Helvetica Neue" charset="0"/>
                <a:cs typeface="Helvetica Neue" charset="0"/>
              </a:rPr>
              <a:t>VARIABLES MACROECONÓMICAS</a:t>
            </a:r>
            <a:endParaRPr lang="en-US" sz="3200" b="1" dirty="0">
              <a:solidFill>
                <a:schemeClr val="bg1"/>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194253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0">
            <a:extLst>
              <a:ext uri="{FF2B5EF4-FFF2-40B4-BE49-F238E27FC236}">
                <a16:creationId xmlns="" xmlns:a16="http://schemas.microsoft.com/office/drawing/2014/main" id="{ED7AAEB9-D86E-4814-BAC6-556427A49B96}"/>
              </a:ext>
            </a:extLst>
          </p:cNvPr>
          <p:cNvSpPr txBox="1"/>
          <p:nvPr/>
        </p:nvSpPr>
        <p:spPr>
          <a:xfrm>
            <a:off x="0" y="42337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ESTADÍSTICAS MONETARIAS Y FINANCIERAS </a:t>
            </a:r>
            <a:r>
              <a:rPr lang="es-ES" sz="2800" dirty="0">
                <a:solidFill>
                  <a:schemeClr val="tx1">
                    <a:lumMod val="65000"/>
                    <a:lumOff val="35000"/>
                  </a:schemeClr>
                </a:solidFill>
                <a:latin typeface="Helvetica Neue" charset="0"/>
                <a:ea typeface="Helvetica Neue" charset="0"/>
                <a:cs typeface="Helvetica Neue" charset="0"/>
              </a:rPr>
              <a:t>(Mensual) </a:t>
            </a:r>
          </a:p>
        </p:txBody>
      </p:sp>
      <p:sp>
        <p:nvSpPr>
          <p:cNvPr id="3" name="CuadroTexto 2"/>
          <p:cNvSpPr txBox="1"/>
          <p:nvPr/>
        </p:nvSpPr>
        <p:spPr>
          <a:xfrm>
            <a:off x="9442383" y="1405288"/>
            <a:ext cx="2646948" cy="4524315"/>
          </a:xfrm>
          <a:prstGeom prst="rect">
            <a:avLst/>
          </a:prstGeom>
          <a:noFill/>
        </p:spPr>
        <p:txBody>
          <a:bodyPr wrap="square" rtlCol="0">
            <a:spAutoFit/>
          </a:bodyPr>
          <a:lstStyle/>
          <a:p>
            <a:pPr algn="just"/>
            <a:r>
              <a:rPr lang="es-EC" sz="1600" dirty="0"/>
              <a:t>Las reservas internacionales tienen una tendencia descendente en los últimos meses del 2019, esto demuestra la preservación de los depósitos provenientes del encaje bancario, se mantiene un spread considerable que hace sostenible al SFN, la cartera no contaminada de la banca va creciendo a mayor intensidad que la cartera contaminada, finalmente existe un incremento del cuasi dinero pero una estabilidad de los depósitos a la vista.</a:t>
            </a:r>
          </a:p>
        </p:txBody>
      </p:sp>
      <p:sp>
        <p:nvSpPr>
          <p:cNvPr id="9" name="CuadroTexto 8">
            <a:extLst>
              <a:ext uri="{FF2B5EF4-FFF2-40B4-BE49-F238E27FC236}">
                <a16:creationId xmlns="" xmlns:a16="http://schemas.microsoft.com/office/drawing/2014/main" id="{7565D2C6-F4F2-4ECD-B217-8AF3952F0BE5}"/>
              </a:ext>
            </a:extLst>
          </p:cNvPr>
          <p:cNvSpPr txBox="1"/>
          <p:nvPr/>
        </p:nvSpPr>
        <p:spPr>
          <a:xfrm>
            <a:off x="3318474" y="3346225"/>
            <a:ext cx="3522450"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diciembre</a:t>
            </a:r>
            <a:r>
              <a:rPr lang="es-EC" sz="1000" dirty="0" smtClean="0"/>
              <a:t> </a:t>
            </a:r>
            <a:r>
              <a:rPr lang="es-EC" sz="1000" dirty="0"/>
              <a:t>2019.</a:t>
            </a:r>
          </a:p>
        </p:txBody>
      </p:sp>
      <p:pic>
        <p:nvPicPr>
          <p:cNvPr id="2" name="Imagen 1"/>
          <p:cNvPicPr>
            <a:picLocks noChangeAspect="1"/>
          </p:cNvPicPr>
          <p:nvPr/>
        </p:nvPicPr>
        <p:blipFill>
          <a:blip r:embed="rId2"/>
          <a:stretch>
            <a:fillRect/>
          </a:stretch>
        </p:blipFill>
        <p:spPr>
          <a:xfrm>
            <a:off x="83977" y="946595"/>
            <a:ext cx="4621364" cy="2383570"/>
          </a:xfrm>
          <a:prstGeom prst="rect">
            <a:avLst/>
          </a:prstGeom>
        </p:spPr>
      </p:pic>
      <p:graphicFrame>
        <p:nvGraphicFramePr>
          <p:cNvPr id="10" name="Chart 2"/>
          <p:cNvGraphicFramePr>
            <a:graphicFrameLocks/>
          </p:cNvGraphicFramePr>
          <p:nvPr>
            <p:extLst>
              <p:ext uri="{D42A27DB-BD31-4B8C-83A1-F6EECF244321}">
                <p14:modId xmlns:p14="http://schemas.microsoft.com/office/powerpoint/2010/main" val="565639411"/>
              </p:ext>
            </p:extLst>
          </p:nvPr>
        </p:nvGraphicFramePr>
        <p:xfrm>
          <a:off x="4788514" y="946594"/>
          <a:ext cx="4621365" cy="23835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3"/>
          <p:cNvGraphicFramePr>
            <a:graphicFrameLocks/>
          </p:cNvGraphicFramePr>
          <p:nvPr>
            <p:extLst>
              <p:ext uri="{D42A27DB-BD31-4B8C-83A1-F6EECF244321}">
                <p14:modId xmlns:p14="http://schemas.microsoft.com/office/powerpoint/2010/main" val="1045707695"/>
              </p:ext>
            </p:extLst>
          </p:nvPr>
        </p:nvGraphicFramePr>
        <p:xfrm>
          <a:off x="83977" y="3575263"/>
          <a:ext cx="4621364" cy="25703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4"/>
          <p:cNvGraphicFramePr>
            <a:graphicFrameLocks/>
          </p:cNvGraphicFramePr>
          <p:nvPr>
            <p:extLst>
              <p:ext uri="{D42A27DB-BD31-4B8C-83A1-F6EECF244321}">
                <p14:modId xmlns:p14="http://schemas.microsoft.com/office/powerpoint/2010/main" val="995383431"/>
              </p:ext>
            </p:extLst>
          </p:nvPr>
        </p:nvGraphicFramePr>
        <p:xfrm>
          <a:off x="4821018" y="3592446"/>
          <a:ext cx="4621365" cy="255316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01984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75876" y="3446701"/>
            <a:ext cx="3522450"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diciembre</a:t>
            </a:r>
            <a:r>
              <a:rPr lang="es-EC" sz="1000" dirty="0" smtClean="0"/>
              <a:t> </a:t>
            </a:r>
            <a:r>
              <a:rPr lang="es-EC" sz="1000" dirty="0"/>
              <a:t>2019.</a:t>
            </a:r>
          </a:p>
        </p:txBody>
      </p:sp>
      <p:sp>
        <p:nvSpPr>
          <p:cNvPr id="7" name="Rectángulo 6"/>
          <p:cNvSpPr/>
          <p:nvPr/>
        </p:nvSpPr>
        <p:spPr>
          <a:xfrm>
            <a:off x="179538" y="136366"/>
            <a:ext cx="5925533" cy="369332"/>
          </a:xfrm>
          <a:prstGeom prst="rect">
            <a:avLst/>
          </a:prstGeom>
        </p:spPr>
        <p:txBody>
          <a:bodyPr wrap="none">
            <a:spAutoFit/>
          </a:bodyPr>
          <a:lstStyle/>
          <a:p>
            <a:r>
              <a:rPr lang="es-ES" b="1" dirty="0">
                <a:solidFill>
                  <a:schemeClr val="tx1">
                    <a:lumMod val="65000"/>
                    <a:lumOff val="35000"/>
                  </a:schemeClr>
                </a:solidFill>
                <a:latin typeface="Helvetica Neue" charset="0"/>
                <a:ea typeface="Helvetica Neue" charset="0"/>
                <a:cs typeface="Helvetica Neue" charset="0"/>
              </a:rPr>
              <a:t>ESTADÍSTICAS DE FINANZAS PÚBLICAS </a:t>
            </a:r>
            <a:r>
              <a:rPr lang="es-ES" dirty="0">
                <a:solidFill>
                  <a:schemeClr val="tx1">
                    <a:lumMod val="65000"/>
                    <a:lumOff val="35000"/>
                  </a:schemeClr>
                </a:solidFill>
                <a:latin typeface="Helvetica Neue" charset="0"/>
                <a:ea typeface="Helvetica Neue" charset="0"/>
                <a:cs typeface="Helvetica Neue" charset="0"/>
              </a:rPr>
              <a:t>(Mensual) </a:t>
            </a:r>
          </a:p>
        </p:txBody>
      </p:sp>
      <p:sp>
        <p:nvSpPr>
          <p:cNvPr id="2" name="CuadroTexto 1"/>
          <p:cNvSpPr txBox="1"/>
          <p:nvPr/>
        </p:nvSpPr>
        <p:spPr>
          <a:xfrm>
            <a:off x="6105071" y="898981"/>
            <a:ext cx="3975233" cy="1077218"/>
          </a:xfrm>
          <a:prstGeom prst="rect">
            <a:avLst/>
          </a:prstGeom>
          <a:noFill/>
        </p:spPr>
        <p:txBody>
          <a:bodyPr wrap="square" rtlCol="0">
            <a:spAutoFit/>
          </a:bodyPr>
          <a:lstStyle/>
          <a:p>
            <a:pPr algn="just"/>
            <a:r>
              <a:rPr lang="es-EC" sz="1600" dirty="0"/>
              <a:t>En casi todos los meses del año 2019 los egresos del gobierno central han sido mayores a sus ingresos, pero esta tendencia se esta revirtiendo en el tiempo.</a:t>
            </a:r>
          </a:p>
        </p:txBody>
      </p:sp>
      <p:sp>
        <p:nvSpPr>
          <p:cNvPr id="8" name="CuadroTexto 7"/>
          <p:cNvSpPr txBox="1"/>
          <p:nvPr/>
        </p:nvSpPr>
        <p:spPr>
          <a:xfrm>
            <a:off x="1277924" y="3961132"/>
            <a:ext cx="3975233" cy="1569660"/>
          </a:xfrm>
          <a:prstGeom prst="rect">
            <a:avLst/>
          </a:prstGeom>
          <a:noFill/>
        </p:spPr>
        <p:txBody>
          <a:bodyPr wrap="square" rtlCol="0">
            <a:spAutoFit/>
          </a:bodyPr>
          <a:lstStyle/>
          <a:p>
            <a:pPr algn="just"/>
            <a:r>
              <a:rPr lang="es-EC" sz="1600" dirty="0"/>
              <a:t>Los ingresos no petroleros son la fuente primordial de financiamiento del gobierno central principalmente compuestos por ingresos permanentes como impuestos, dejando en segundo plano a los ingresos no permanentes petroleros.</a:t>
            </a:r>
          </a:p>
        </p:txBody>
      </p:sp>
      <p:sp>
        <p:nvSpPr>
          <p:cNvPr id="14" name="CuadroTexto 13"/>
          <p:cNvSpPr txBox="1"/>
          <p:nvPr/>
        </p:nvSpPr>
        <p:spPr>
          <a:xfrm>
            <a:off x="5855617" y="5682511"/>
            <a:ext cx="3522450"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diciembre</a:t>
            </a:r>
            <a:r>
              <a:rPr lang="es-EC" sz="1000" dirty="0" smtClean="0"/>
              <a:t> </a:t>
            </a:r>
            <a:r>
              <a:rPr lang="es-EC" sz="1000" dirty="0"/>
              <a:t>2019.</a:t>
            </a:r>
          </a:p>
        </p:txBody>
      </p:sp>
      <p:graphicFrame>
        <p:nvGraphicFramePr>
          <p:cNvPr id="9" name="Chart 3"/>
          <p:cNvGraphicFramePr>
            <a:graphicFrameLocks/>
          </p:cNvGraphicFramePr>
          <p:nvPr>
            <p:extLst>
              <p:ext uri="{D42A27DB-BD31-4B8C-83A1-F6EECF244321}">
                <p14:modId xmlns:p14="http://schemas.microsoft.com/office/powerpoint/2010/main" val="1482735732"/>
              </p:ext>
            </p:extLst>
          </p:nvPr>
        </p:nvGraphicFramePr>
        <p:xfrm>
          <a:off x="896990" y="505698"/>
          <a:ext cx="4737100" cy="29410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5"/>
          <p:cNvGraphicFramePr>
            <a:graphicFrameLocks/>
          </p:cNvGraphicFramePr>
          <p:nvPr>
            <p:extLst>
              <p:ext uri="{D42A27DB-BD31-4B8C-83A1-F6EECF244321}">
                <p14:modId xmlns:p14="http://schemas.microsoft.com/office/powerpoint/2010/main" val="3190636067"/>
              </p:ext>
            </p:extLst>
          </p:nvPr>
        </p:nvGraphicFramePr>
        <p:xfrm>
          <a:off x="6112976" y="2362663"/>
          <a:ext cx="4716780" cy="29333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4893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979107" y="3128744"/>
            <a:ext cx="3858298"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diciembre</a:t>
            </a:r>
            <a:r>
              <a:rPr lang="es-EC" sz="1000" dirty="0" smtClean="0"/>
              <a:t> </a:t>
            </a:r>
            <a:r>
              <a:rPr lang="es-EC" sz="1000" dirty="0"/>
              <a:t>2019.</a:t>
            </a:r>
          </a:p>
        </p:txBody>
      </p:sp>
      <p:sp>
        <p:nvSpPr>
          <p:cNvPr id="7" name="Rectángulo 6"/>
          <p:cNvSpPr/>
          <p:nvPr/>
        </p:nvSpPr>
        <p:spPr>
          <a:xfrm>
            <a:off x="179538" y="136366"/>
            <a:ext cx="5788957" cy="369332"/>
          </a:xfrm>
          <a:prstGeom prst="rect">
            <a:avLst/>
          </a:prstGeom>
        </p:spPr>
        <p:txBody>
          <a:bodyPr wrap="none">
            <a:spAutoFit/>
          </a:bodyPr>
          <a:lstStyle/>
          <a:p>
            <a:r>
              <a:rPr lang="es-ES" b="1" dirty="0">
                <a:solidFill>
                  <a:schemeClr val="tx1">
                    <a:lumMod val="65000"/>
                    <a:lumOff val="35000"/>
                  </a:schemeClr>
                </a:solidFill>
                <a:latin typeface="Helvetica Neue" charset="0"/>
                <a:ea typeface="Helvetica Neue" charset="0"/>
                <a:cs typeface="Helvetica Neue" charset="0"/>
              </a:rPr>
              <a:t>ESTADÍSTICAS DEL SECTOR EXTERNO </a:t>
            </a:r>
            <a:r>
              <a:rPr lang="es-ES" dirty="0">
                <a:solidFill>
                  <a:schemeClr val="tx1">
                    <a:lumMod val="65000"/>
                    <a:lumOff val="35000"/>
                  </a:schemeClr>
                </a:solidFill>
                <a:latin typeface="Helvetica Neue" charset="0"/>
                <a:ea typeface="Helvetica Neue" charset="0"/>
                <a:cs typeface="Helvetica Neue" charset="0"/>
              </a:rPr>
              <a:t>(Mensual) </a:t>
            </a:r>
          </a:p>
        </p:txBody>
      </p:sp>
      <p:sp>
        <p:nvSpPr>
          <p:cNvPr id="8" name="CuadroTexto 7"/>
          <p:cNvSpPr txBox="1"/>
          <p:nvPr/>
        </p:nvSpPr>
        <p:spPr>
          <a:xfrm>
            <a:off x="9552017" y="1436235"/>
            <a:ext cx="2515692" cy="4278094"/>
          </a:xfrm>
          <a:prstGeom prst="rect">
            <a:avLst/>
          </a:prstGeom>
          <a:noFill/>
        </p:spPr>
        <p:txBody>
          <a:bodyPr wrap="square" rtlCol="0">
            <a:spAutoFit/>
          </a:bodyPr>
          <a:lstStyle/>
          <a:p>
            <a:pPr algn="just"/>
            <a:r>
              <a:rPr lang="es-EC" sz="1600" dirty="0"/>
              <a:t>Durante el 2019, Ecuador tiene una balanza comercial favorable, principalmente por el repunte de los ingresos </a:t>
            </a:r>
            <a:r>
              <a:rPr lang="es-EC" sz="1600" dirty="0" smtClean="0"/>
              <a:t>de productos tradicionales </a:t>
            </a:r>
            <a:r>
              <a:rPr lang="es-EC" sz="1600" dirty="0"/>
              <a:t>mientras que las importaciones más significativas son por  la compra de materia prima, en tanto que la deuda externa está en constante crecimiento superando el máximo de endeudamiento del 40% con relación al PIB desde enero del 2018. </a:t>
            </a:r>
          </a:p>
          <a:p>
            <a:pPr algn="just"/>
            <a:endParaRPr lang="es-EC" sz="1600" dirty="0"/>
          </a:p>
          <a:p>
            <a:pPr algn="just"/>
            <a:endParaRPr lang="es-EC" sz="1600" dirty="0"/>
          </a:p>
        </p:txBody>
      </p:sp>
      <p:sp>
        <p:nvSpPr>
          <p:cNvPr id="10" name="CuadroTexto 9">
            <a:extLst>
              <a:ext uri="{FF2B5EF4-FFF2-40B4-BE49-F238E27FC236}">
                <a16:creationId xmlns="" xmlns:a16="http://schemas.microsoft.com/office/drawing/2014/main" id="{62A758D3-ACF7-4379-8EF8-90C08D2A7C98}"/>
              </a:ext>
            </a:extLst>
          </p:cNvPr>
          <p:cNvSpPr txBox="1"/>
          <p:nvPr/>
        </p:nvSpPr>
        <p:spPr>
          <a:xfrm>
            <a:off x="2979107" y="6059986"/>
            <a:ext cx="3522450"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a:t>
            </a:r>
            <a:r>
              <a:rPr lang="es-EC" sz="1000" dirty="0" smtClean="0"/>
              <a:t>embre </a:t>
            </a:r>
            <a:r>
              <a:rPr lang="es-EC" sz="1000" dirty="0"/>
              <a:t>2019.</a:t>
            </a:r>
          </a:p>
        </p:txBody>
      </p:sp>
      <p:graphicFrame>
        <p:nvGraphicFramePr>
          <p:cNvPr id="13" name="Chart 6"/>
          <p:cNvGraphicFramePr>
            <a:graphicFrameLocks/>
          </p:cNvGraphicFramePr>
          <p:nvPr>
            <p:extLst>
              <p:ext uri="{D42A27DB-BD31-4B8C-83A1-F6EECF244321}">
                <p14:modId xmlns:p14="http://schemas.microsoft.com/office/powerpoint/2010/main" val="3305112654"/>
              </p:ext>
            </p:extLst>
          </p:nvPr>
        </p:nvGraphicFramePr>
        <p:xfrm>
          <a:off x="179537" y="3444761"/>
          <a:ext cx="4611779" cy="25532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4"/>
          <p:cNvGraphicFramePr>
            <a:graphicFrameLocks/>
          </p:cNvGraphicFramePr>
          <p:nvPr>
            <p:extLst>
              <p:ext uri="{D42A27DB-BD31-4B8C-83A1-F6EECF244321}">
                <p14:modId xmlns:p14="http://schemas.microsoft.com/office/powerpoint/2010/main" val="2903594026"/>
              </p:ext>
            </p:extLst>
          </p:nvPr>
        </p:nvGraphicFramePr>
        <p:xfrm>
          <a:off x="4887099" y="3429000"/>
          <a:ext cx="4632992" cy="25690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
          <p:cNvGraphicFramePr>
            <a:graphicFrameLocks/>
          </p:cNvGraphicFramePr>
          <p:nvPr>
            <p:extLst>
              <p:ext uri="{D42A27DB-BD31-4B8C-83A1-F6EECF244321}">
                <p14:modId xmlns:p14="http://schemas.microsoft.com/office/powerpoint/2010/main" val="1715742078"/>
              </p:ext>
            </p:extLst>
          </p:nvPr>
        </p:nvGraphicFramePr>
        <p:xfrm>
          <a:off x="179536" y="468950"/>
          <a:ext cx="4611779" cy="26248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5 Gráfico"/>
          <p:cNvGraphicFramePr>
            <a:graphicFrameLocks/>
          </p:cNvGraphicFramePr>
          <p:nvPr>
            <p:extLst>
              <p:ext uri="{D42A27DB-BD31-4B8C-83A1-F6EECF244321}">
                <p14:modId xmlns:p14="http://schemas.microsoft.com/office/powerpoint/2010/main" val="142765397"/>
              </p:ext>
            </p:extLst>
          </p:nvPr>
        </p:nvGraphicFramePr>
        <p:xfrm>
          <a:off x="4854287" y="461010"/>
          <a:ext cx="4697730" cy="263283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44132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266992" y="3073668"/>
            <a:ext cx="3565146"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diciembre</a:t>
            </a:r>
            <a:r>
              <a:rPr lang="es-EC" sz="1000" dirty="0" smtClean="0"/>
              <a:t> </a:t>
            </a:r>
            <a:r>
              <a:rPr lang="es-EC" sz="1000" dirty="0"/>
              <a:t>2019.</a:t>
            </a:r>
          </a:p>
        </p:txBody>
      </p:sp>
      <p:sp>
        <p:nvSpPr>
          <p:cNvPr id="6" name="Rectángulo 5"/>
          <p:cNvSpPr/>
          <p:nvPr/>
        </p:nvSpPr>
        <p:spPr>
          <a:xfrm>
            <a:off x="196213" y="74493"/>
            <a:ext cx="5297476" cy="369332"/>
          </a:xfrm>
          <a:prstGeom prst="rect">
            <a:avLst/>
          </a:prstGeom>
        </p:spPr>
        <p:txBody>
          <a:bodyPr wrap="none">
            <a:spAutoFit/>
          </a:bodyPr>
          <a:lstStyle/>
          <a:p>
            <a:r>
              <a:rPr lang="es-ES" b="1" dirty="0">
                <a:solidFill>
                  <a:schemeClr val="tx1">
                    <a:lumMod val="65000"/>
                    <a:lumOff val="35000"/>
                  </a:schemeClr>
                </a:solidFill>
                <a:latin typeface="Helvetica Neue" charset="0"/>
                <a:ea typeface="Helvetica Neue" charset="0"/>
                <a:cs typeface="Helvetica Neue" charset="0"/>
              </a:rPr>
              <a:t>ESTADÍSTICAS DEL SECTOR REAL </a:t>
            </a:r>
            <a:r>
              <a:rPr lang="es-ES" dirty="0">
                <a:solidFill>
                  <a:schemeClr val="tx1">
                    <a:lumMod val="65000"/>
                    <a:lumOff val="35000"/>
                  </a:schemeClr>
                </a:solidFill>
                <a:latin typeface="Helvetica Neue" charset="0"/>
                <a:ea typeface="Helvetica Neue" charset="0"/>
                <a:cs typeface="Helvetica Neue" charset="0"/>
              </a:rPr>
              <a:t>(Mensual) </a:t>
            </a:r>
          </a:p>
        </p:txBody>
      </p:sp>
      <p:sp>
        <p:nvSpPr>
          <p:cNvPr id="9" name="CuadroTexto 8"/>
          <p:cNvSpPr txBox="1"/>
          <p:nvPr/>
        </p:nvSpPr>
        <p:spPr>
          <a:xfrm>
            <a:off x="9770891" y="1928038"/>
            <a:ext cx="2308814" cy="3046988"/>
          </a:xfrm>
          <a:prstGeom prst="rect">
            <a:avLst/>
          </a:prstGeom>
          <a:noFill/>
        </p:spPr>
        <p:txBody>
          <a:bodyPr wrap="square" rtlCol="0">
            <a:spAutoFit/>
          </a:bodyPr>
          <a:lstStyle/>
          <a:p>
            <a:pPr algn="just"/>
            <a:r>
              <a:rPr lang="es-EC" sz="1600" dirty="0"/>
              <a:t>La inflación anual del país viene creciendo en el último año sin llegar a ser importante, cerrando a </a:t>
            </a:r>
            <a:r>
              <a:rPr lang="es-EC" sz="1600" dirty="0" smtClean="0"/>
              <a:t>diciembre </a:t>
            </a:r>
            <a:r>
              <a:rPr lang="es-EC" sz="1600" dirty="0"/>
              <a:t>de 2019, en el </a:t>
            </a:r>
            <a:r>
              <a:rPr lang="es-EC" sz="1600" dirty="0" smtClean="0"/>
              <a:t>-0,07% </a:t>
            </a:r>
            <a:r>
              <a:rPr lang="es-EC" sz="1600" dirty="0"/>
              <a:t>anual.</a:t>
            </a:r>
          </a:p>
          <a:p>
            <a:pPr algn="just"/>
            <a:endParaRPr lang="es-EC" sz="1600" dirty="0"/>
          </a:p>
          <a:p>
            <a:pPr algn="just"/>
            <a:r>
              <a:rPr lang="es-EC" sz="1600" dirty="0"/>
              <a:t>El PIB en el </a:t>
            </a:r>
            <a:r>
              <a:rPr lang="es-EC" sz="1600" dirty="0" smtClean="0"/>
              <a:t>tercer </a:t>
            </a:r>
            <a:r>
              <a:rPr lang="es-EC" sz="1600" dirty="0"/>
              <a:t>trimestre aumentó  </a:t>
            </a:r>
            <a:r>
              <a:rPr lang="es-EC" sz="1600" dirty="0" smtClean="0"/>
              <a:t>0,1% </a:t>
            </a:r>
            <a:r>
              <a:rPr lang="es-EC" sz="1600" dirty="0"/>
              <a:t>lo que muestra una baja recuperación en la economía nacional. </a:t>
            </a:r>
          </a:p>
        </p:txBody>
      </p:sp>
      <p:sp>
        <p:nvSpPr>
          <p:cNvPr id="10" name="CuadroTexto 9">
            <a:extLst>
              <a:ext uri="{FF2B5EF4-FFF2-40B4-BE49-F238E27FC236}">
                <a16:creationId xmlns="" xmlns:a16="http://schemas.microsoft.com/office/drawing/2014/main" id="{BDA25EA7-A08B-4862-A7FF-26802B3591FA}"/>
              </a:ext>
            </a:extLst>
          </p:cNvPr>
          <p:cNvSpPr txBox="1"/>
          <p:nvPr/>
        </p:nvSpPr>
        <p:spPr>
          <a:xfrm>
            <a:off x="3309688" y="6069567"/>
            <a:ext cx="3522450" cy="246221"/>
          </a:xfrm>
          <a:prstGeom prst="rect">
            <a:avLst/>
          </a:prstGeom>
          <a:noFill/>
        </p:spPr>
        <p:txBody>
          <a:bodyPr wrap="square" rtlCol="0">
            <a:spAutoFit/>
          </a:bodyPr>
          <a:lstStyle/>
          <a:p>
            <a:r>
              <a:rPr lang="es-EC" sz="1000" b="1" dirty="0"/>
              <a:t>Fuente: </a:t>
            </a:r>
            <a:r>
              <a:rPr lang="es-EC" sz="1000" dirty="0"/>
              <a:t>Información estadística mensual BCE - </a:t>
            </a:r>
            <a:r>
              <a:rPr lang="es-EC" sz="1000" dirty="0" smtClean="0"/>
              <a:t>dic</a:t>
            </a:r>
            <a:r>
              <a:rPr lang="es-EC" sz="1000" dirty="0" smtClean="0"/>
              <a:t>iembre </a:t>
            </a:r>
            <a:r>
              <a:rPr lang="es-EC" sz="1000" dirty="0"/>
              <a:t>2019.</a:t>
            </a:r>
          </a:p>
        </p:txBody>
      </p:sp>
      <p:graphicFrame>
        <p:nvGraphicFramePr>
          <p:cNvPr id="11" name="Chart 1"/>
          <p:cNvGraphicFramePr>
            <a:graphicFrameLocks/>
          </p:cNvGraphicFramePr>
          <p:nvPr>
            <p:extLst>
              <p:ext uri="{D42A27DB-BD31-4B8C-83A1-F6EECF244321}">
                <p14:modId xmlns:p14="http://schemas.microsoft.com/office/powerpoint/2010/main" val="4194376892"/>
              </p:ext>
            </p:extLst>
          </p:nvPr>
        </p:nvGraphicFramePr>
        <p:xfrm>
          <a:off x="98023" y="512971"/>
          <a:ext cx="4778775" cy="25128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2"/>
          <p:cNvGraphicFramePr>
            <a:graphicFrameLocks/>
          </p:cNvGraphicFramePr>
          <p:nvPr>
            <p:extLst>
              <p:ext uri="{D42A27DB-BD31-4B8C-83A1-F6EECF244321}">
                <p14:modId xmlns:p14="http://schemas.microsoft.com/office/powerpoint/2010/main" val="3408961004"/>
              </p:ext>
            </p:extLst>
          </p:nvPr>
        </p:nvGraphicFramePr>
        <p:xfrm>
          <a:off x="4938267" y="512971"/>
          <a:ext cx="4672965" cy="25128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3"/>
          <p:cNvGraphicFramePr>
            <a:graphicFrameLocks/>
          </p:cNvGraphicFramePr>
          <p:nvPr>
            <p:extLst>
              <p:ext uri="{D42A27DB-BD31-4B8C-83A1-F6EECF244321}">
                <p14:modId xmlns:p14="http://schemas.microsoft.com/office/powerpoint/2010/main" val="4113300144"/>
              </p:ext>
            </p:extLst>
          </p:nvPr>
        </p:nvGraphicFramePr>
        <p:xfrm>
          <a:off x="98023" y="3339323"/>
          <a:ext cx="4778775" cy="26104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áfico 14">
            <a:extLst>
              <a:ext uri="{FF2B5EF4-FFF2-40B4-BE49-F238E27FC236}">
                <a16:creationId xmlns:lc="http://schemas.openxmlformats.org/drawingml/2006/lockedCanvas" xmlns="" xmlns:a16="http://schemas.microsoft.com/office/drawing/2014/main" xmlns:xdr="http://schemas.openxmlformats.org/drawingml/2006/spreadsheetDrawing" id="{00000000-0008-0000-0D00-000002000000}"/>
              </a:ext>
            </a:extLst>
          </p:cNvPr>
          <p:cNvGraphicFramePr>
            <a:graphicFrameLocks/>
          </p:cNvGraphicFramePr>
          <p:nvPr>
            <p:extLst>
              <p:ext uri="{D42A27DB-BD31-4B8C-83A1-F6EECF244321}">
                <p14:modId xmlns:p14="http://schemas.microsoft.com/office/powerpoint/2010/main" val="3207279199"/>
              </p:ext>
            </p:extLst>
          </p:nvPr>
        </p:nvGraphicFramePr>
        <p:xfrm>
          <a:off x="4938267" y="3339322"/>
          <a:ext cx="4672965" cy="26104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62597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a:extLst>
              <a:ext uri="{FF2B5EF4-FFF2-40B4-BE49-F238E27FC236}">
                <a16:creationId xmlns="" xmlns:a16="http://schemas.microsoft.com/office/drawing/2014/main" id="{C45BC784-97AE-E042-A968-BDC0A0B673A6}"/>
              </a:ext>
            </a:extLst>
          </p:cNvPr>
          <p:cNvSpPr txBox="1"/>
          <p:nvPr/>
        </p:nvSpPr>
        <p:spPr>
          <a:xfrm>
            <a:off x="729842" y="3287562"/>
            <a:ext cx="10976543" cy="584775"/>
          </a:xfrm>
          <a:prstGeom prst="rect">
            <a:avLst/>
          </a:prstGeom>
          <a:noFill/>
        </p:spPr>
        <p:txBody>
          <a:bodyPr wrap="square" rtlCol="0">
            <a:spAutoFit/>
          </a:bodyPr>
          <a:lstStyle/>
          <a:p>
            <a:pPr algn="r"/>
            <a:r>
              <a:rPr lang="es-ES" sz="3200" b="1" dirty="0">
                <a:solidFill>
                  <a:schemeClr val="bg1"/>
                </a:solidFill>
                <a:latin typeface="Helvetica Neue" charset="0"/>
                <a:ea typeface="Helvetica Neue" charset="0"/>
                <a:cs typeface="Helvetica Neue" charset="0"/>
              </a:rPr>
              <a:t>COMPARATIVO CONAFIPS vs SECTOR REAL</a:t>
            </a:r>
            <a:endParaRPr lang="en-US" sz="3200" b="1" dirty="0">
              <a:solidFill>
                <a:schemeClr val="bg1"/>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202881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0">
            <a:extLst>
              <a:ext uri="{FF2B5EF4-FFF2-40B4-BE49-F238E27FC236}">
                <a16:creationId xmlns="" xmlns:a16="http://schemas.microsoft.com/office/drawing/2014/main" id="{ED7AAEB9-D86E-4814-BAC6-556427A49B96}"/>
              </a:ext>
            </a:extLst>
          </p:cNvPr>
          <p:cNvSpPr txBox="1"/>
          <p:nvPr/>
        </p:nvSpPr>
        <p:spPr>
          <a:xfrm>
            <a:off x="548281" y="93329"/>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PRODUCTO INTERNO BRUTO</a:t>
            </a:r>
          </a:p>
        </p:txBody>
      </p:sp>
      <p:sp>
        <p:nvSpPr>
          <p:cNvPr id="5" name="TextBox 6">
            <a:extLst>
              <a:ext uri="{FF2B5EF4-FFF2-40B4-BE49-F238E27FC236}">
                <a16:creationId xmlns="" xmlns:a16="http://schemas.microsoft.com/office/drawing/2014/main" id="{AD19D18A-8858-4BF4-A4FF-3927ED02360D}"/>
              </a:ext>
            </a:extLst>
          </p:cNvPr>
          <p:cNvSpPr txBox="1"/>
          <p:nvPr/>
        </p:nvSpPr>
        <p:spPr>
          <a:xfrm>
            <a:off x="548281" y="486860"/>
            <a:ext cx="7140340" cy="400110"/>
          </a:xfrm>
          <a:prstGeom prst="rect">
            <a:avLst/>
          </a:prstGeom>
          <a:noFill/>
        </p:spPr>
        <p:txBody>
          <a:bodyPr wrap="square" rtlCol="0">
            <a:spAutoFit/>
          </a:bodyPr>
          <a:lstStyle/>
          <a:p>
            <a:r>
              <a:rPr lang="es-ES" sz="2000" dirty="0">
                <a:solidFill>
                  <a:schemeClr val="tx1">
                    <a:lumMod val="65000"/>
                    <a:lumOff val="35000"/>
                  </a:schemeClr>
                </a:solidFill>
                <a:latin typeface="Helvetica Neue" charset="0"/>
                <a:ea typeface="Helvetica Neue" charset="0"/>
                <a:cs typeface="Helvetica Neue" charset="0"/>
              </a:rPr>
              <a:t>Comparación Sector Real vs CONAFIPS % (Trimestral)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9" name="Rectángulo 8">
            <a:extLst>
              <a:ext uri="{FF2B5EF4-FFF2-40B4-BE49-F238E27FC236}">
                <a16:creationId xmlns="" xmlns:a16="http://schemas.microsoft.com/office/drawing/2014/main" id="{DD6819AD-4BA6-4127-95C4-3EEEF05C2EB4}"/>
              </a:ext>
            </a:extLst>
          </p:cNvPr>
          <p:cNvSpPr/>
          <p:nvPr/>
        </p:nvSpPr>
        <p:spPr>
          <a:xfrm>
            <a:off x="3576148" y="5779064"/>
            <a:ext cx="5039704" cy="261610"/>
          </a:xfrm>
          <a:prstGeom prst="rect">
            <a:avLst/>
          </a:prstGeom>
        </p:spPr>
        <p:txBody>
          <a:bodyPr wrap="square">
            <a:spAutoFit/>
          </a:bodyPr>
          <a:lstStyle/>
          <a:p>
            <a:pPr>
              <a:spcAft>
                <a:spcPts val="0"/>
              </a:spcAft>
            </a:pPr>
            <a:r>
              <a:rPr lang="es-ES_tradnl" sz="1100" b="1" dirty="0">
                <a:solidFill>
                  <a:schemeClr val="dk1"/>
                </a:solidFill>
                <a:cs typeface="Times New Roman" panose="02020603050405020304" pitchFamily="18" charset="0"/>
              </a:rPr>
              <a:t>Fuente</a:t>
            </a:r>
            <a:r>
              <a:rPr lang="es-ES_tradnl" sz="500" b="1" dirty="0">
                <a:latin typeface="Times New Roman" panose="02020603050405020304" pitchFamily="18" charset="0"/>
                <a:ea typeface="Calibri" panose="020F0502020204030204" pitchFamily="34" charset="0"/>
                <a:cs typeface="Times New Roman" panose="02020603050405020304" pitchFamily="18" charset="0"/>
              </a:rPr>
              <a:t>: </a:t>
            </a:r>
            <a:r>
              <a:rPr lang="es-ES_tradnl" sz="1100" dirty="0">
                <a:solidFill>
                  <a:schemeClr val="dk1"/>
                </a:solidFill>
                <a:cs typeface="Times New Roman" panose="02020603050405020304" pitchFamily="18" charset="0"/>
              </a:rPr>
              <a:t>Boletín información estadística </a:t>
            </a:r>
            <a:r>
              <a:rPr lang="es-ES_tradnl" sz="1100" dirty="0" smtClean="0">
                <a:solidFill>
                  <a:schemeClr val="dk1"/>
                </a:solidFill>
                <a:cs typeface="Times New Roman" panose="02020603050405020304" pitchFamily="18" charset="0"/>
              </a:rPr>
              <a:t>mensual/diciembre </a:t>
            </a:r>
            <a:r>
              <a:rPr lang="es-ES_tradnl" sz="1100" dirty="0">
                <a:solidFill>
                  <a:schemeClr val="dk1"/>
                </a:solidFill>
                <a:cs typeface="Times New Roman" panose="02020603050405020304" pitchFamily="18" charset="0"/>
              </a:rPr>
              <a:t>2019-BCE</a:t>
            </a:r>
            <a:endParaRPr lang="es-EC" sz="1100" dirty="0">
              <a:solidFill>
                <a:schemeClr val="dk1"/>
              </a:solidFill>
              <a:cs typeface="Times New Roman" panose="02020603050405020304" pitchFamily="18" charset="0"/>
            </a:endParaRPr>
          </a:p>
        </p:txBody>
      </p:sp>
      <p:sp>
        <p:nvSpPr>
          <p:cNvPr id="2" name="CuadroTexto 1"/>
          <p:cNvSpPr txBox="1"/>
          <p:nvPr/>
        </p:nvSpPr>
        <p:spPr>
          <a:xfrm>
            <a:off x="9474200" y="1920763"/>
            <a:ext cx="2438400" cy="3293209"/>
          </a:xfrm>
          <a:prstGeom prst="rect">
            <a:avLst/>
          </a:prstGeom>
          <a:noFill/>
        </p:spPr>
        <p:txBody>
          <a:bodyPr wrap="square" rtlCol="0">
            <a:spAutoFit/>
          </a:bodyPr>
          <a:lstStyle/>
          <a:p>
            <a:pPr algn="just"/>
            <a:r>
              <a:rPr lang="es-EC" sz="1600" dirty="0"/>
              <a:t>Se observa que la CONAFIPS coloca microcréditos principalmente en los sectores de mayor dinámica de la Economía Popular y Solidaria: Comercio y Agricultura, manteniendo un comportamiento similar con la colocación de microcrédito del sistema financiero nacional.</a:t>
            </a:r>
          </a:p>
        </p:txBody>
      </p:sp>
      <p:graphicFrame>
        <p:nvGraphicFramePr>
          <p:cNvPr id="17" name="Gráfico 16"/>
          <p:cNvGraphicFramePr>
            <a:graphicFrameLocks/>
          </p:cNvGraphicFramePr>
          <p:nvPr>
            <p:extLst>
              <p:ext uri="{D42A27DB-BD31-4B8C-83A1-F6EECF244321}">
                <p14:modId xmlns:p14="http://schemas.microsoft.com/office/powerpoint/2010/main" val="1898088828"/>
              </p:ext>
            </p:extLst>
          </p:nvPr>
        </p:nvGraphicFramePr>
        <p:xfrm>
          <a:off x="4970760" y="1076575"/>
          <a:ext cx="4572000" cy="23725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Gráfico 17"/>
          <p:cNvGraphicFramePr>
            <a:graphicFrameLocks/>
          </p:cNvGraphicFramePr>
          <p:nvPr>
            <p:extLst>
              <p:ext uri="{D42A27DB-BD31-4B8C-83A1-F6EECF244321}">
                <p14:modId xmlns:p14="http://schemas.microsoft.com/office/powerpoint/2010/main" val="2035596724"/>
              </p:ext>
            </p:extLst>
          </p:nvPr>
        </p:nvGraphicFramePr>
        <p:xfrm>
          <a:off x="357730" y="3303672"/>
          <a:ext cx="4572000" cy="24753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áfico 18"/>
          <p:cNvGraphicFramePr>
            <a:graphicFrameLocks/>
          </p:cNvGraphicFramePr>
          <p:nvPr>
            <p:extLst>
              <p:ext uri="{D42A27DB-BD31-4B8C-83A1-F6EECF244321}">
                <p14:modId xmlns:p14="http://schemas.microsoft.com/office/powerpoint/2010/main" val="1698013154"/>
              </p:ext>
            </p:extLst>
          </p:nvPr>
        </p:nvGraphicFramePr>
        <p:xfrm>
          <a:off x="4792611" y="3355807"/>
          <a:ext cx="4572000" cy="24303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áfico 19"/>
          <p:cNvGraphicFramePr>
            <a:graphicFrameLocks/>
          </p:cNvGraphicFramePr>
          <p:nvPr>
            <p:extLst>
              <p:ext uri="{D42A27DB-BD31-4B8C-83A1-F6EECF244321}">
                <p14:modId xmlns:p14="http://schemas.microsoft.com/office/powerpoint/2010/main" val="3107160269"/>
              </p:ext>
            </p:extLst>
          </p:nvPr>
        </p:nvGraphicFramePr>
        <p:xfrm>
          <a:off x="316700" y="1144540"/>
          <a:ext cx="4504802" cy="216076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08377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CALIDAD DEL EMPLEO NACIONAL</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7718339" cy="400110"/>
          </a:xfrm>
          <a:prstGeom prst="rect">
            <a:avLst/>
          </a:prstGeom>
          <a:noFill/>
        </p:spPr>
        <p:txBody>
          <a:bodyPr wrap="square" rtlCol="0">
            <a:spAutoFit/>
          </a:bodyPr>
          <a:lstStyle/>
          <a:p>
            <a:r>
              <a:rPr lang="es-ES" sz="2000" dirty="0">
                <a:solidFill>
                  <a:schemeClr val="tx1">
                    <a:lumMod val="65000"/>
                    <a:lumOff val="35000"/>
                  </a:schemeClr>
                </a:solidFill>
                <a:latin typeface="Helvetica Neue" charset="0"/>
                <a:ea typeface="Helvetica Neue" charset="0"/>
                <a:cs typeface="Helvetica Neue" charset="0"/>
              </a:rPr>
              <a:t>EMPLEO NACIONAL % (Trimestral)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2103575" y="5497923"/>
            <a:ext cx="3387466" cy="261610"/>
          </a:xfrm>
          <a:prstGeom prst="rect">
            <a:avLst/>
          </a:prstGeom>
        </p:spPr>
        <p:txBody>
          <a:bodyPr wrap="none">
            <a:spAutoFit/>
          </a:bodyPr>
          <a:lstStyle/>
          <a:p>
            <a:pPr>
              <a:spcAft>
                <a:spcPts val="0"/>
              </a:spcAft>
            </a:pPr>
            <a:r>
              <a:rPr lang="es-ES_tradnl" sz="1100" b="1" dirty="0">
                <a:solidFill>
                  <a:schemeClr val="dk1"/>
                </a:solidFill>
                <a:cs typeface="Times New Roman" panose="02020603050405020304" pitchFamily="18" charset="0"/>
              </a:rPr>
              <a:t>Fuente</a:t>
            </a:r>
            <a:r>
              <a:rPr lang="es-ES_tradnl" sz="1100" dirty="0">
                <a:solidFill>
                  <a:schemeClr val="dk1"/>
                </a:solidFill>
                <a:cs typeface="Times New Roman" panose="02020603050405020304" pitchFamily="18" charset="0"/>
              </a:rPr>
              <a:t>: Boletín trimestral </a:t>
            </a:r>
            <a:r>
              <a:rPr lang="es-ES_tradnl" sz="1100" dirty="0" smtClean="0">
                <a:solidFill>
                  <a:schemeClr val="dk1"/>
                </a:solidFill>
                <a:cs typeface="Times New Roman" panose="02020603050405020304" pitchFamily="18" charset="0"/>
              </a:rPr>
              <a:t>empleo/diciembre </a:t>
            </a:r>
            <a:r>
              <a:rPr lang="es-ES_tradnl" sz="1100" dirty="0">
                <a:solidFill>
                  <a:schemeClr val="dk1"/>
                </a:solidFill>
                <a:cs typeface="Times New Roman" panose="02020603050405020304" pitchFamily="18" charset="0"/>
              </a:rPr>
              <a:t>2019-INEC</a:t>
            </a:r>
            <a:endParaRPr lang="es-EC" sz="1100" dirty="0">
              <a:solidFill>
                <a:schemeClr val="dk1"/>
              </a:solidFill>
              <a:cs typeface="Times New Roman" panose="02020603050405020304" pitchFamily="18" charset="0"/>
            </a:endParaRPr>
          </a:p>
        </p:txBody>
      </p:sp>
      <p:sp>
        <p:nvSpPr>
          <p:cNvPr id="3" name="CuadroTexto 2"/>
          <p:cNvSpPr txBox="1"/>
          <p:nvPr/>
        </p:nvSpPr>
        <p:spPr>
          <a:xfrm>
            <a:off x="7510508" y="2711853"/>
            <a:ext cx="4089123" cy="2062103"/>
          </a:xfrm>
          <a:prstGeom prst="rect">
            <a:avLst/>
          </a:prstGeom>
          <a:noFill/>
        </p:spPr>
        <p:txBody>
          <a:bodyPr wrap="square" rtlCol="0">
            <a:spAutoFit/>
          </a:bodyPr>
          <a:lstStyle/>
          <a:p>
            <a:pPr algn="just"/>
            <a:r>
              <a:rPr lang="es-EC" sz="1600" dirty="0"/>
              <a:t>La CONAFIPS al entregar recursos a las Organizaciones del Sistema Financiero Popular y Solidaria; y, éstas a su vez a los emprendedores contribuye a disminuir el desempleo, aportando en un </a:t>
            </a:r>
            <a:r>
              <a:rPr lang="es-EC" sz="1600" dirty="0" smtClean="0"/>
              <a:t>27% </a:t>
            </a:r>
            <a:r>
              <a:rPr lang="es-EC" sz="1600" dirty="0"/>
              <a:t>a la generación de empleo adecuado, y complementariamente a un </a:t>
            </a:r>
            <a:r>
              <a:rPr lang="es-EC" sz="1600" dirty="0" smtClean="0"/>
              <a:t>73% </a:t>
            </a:r>
            <a:r>
              <a:rPr lang="es-EC" sz="1600" dirty="0"/>
              <a:t>de empleo </a:t>
            </a:r>
            <a:r>
              <a:rPr lang="es-EC" sz="1600" dirty="0" smtClean="0"/>
              <a:t>inadecuado en último trimestre del 2019.</a:t>
            </a:r>
            <a:endParaRPr lang="es-EC" sz="1600" dirty="0"/>
          </a:p>
        </p:txBody>
      </p:sp>
      <p:graphicFrame>
        <p:nvGraphicFramePr>
          <p:cNvPr id="7" name="Gráfico 6"/>
          <p:cNvGraphicFramePr>
            <a:graphicFrameLocks/>
          </p:cNvGraphicFramePr>
          <p:nvPr>
            <p:extLst>
              <p:ext uri="{D42A27DB-BD31-4B8C-83A1-F6EECF244321}">
                <p14:modId xmlns:p14="http://schemas.microsoft.com/office/powerpoint/2010/main" val="1494807564"/>
              </p:ext>
            </p:extLst>
          </p:nvPr>
        </p:nvGraphicFramePr>
        <p:xfrm>
          <a:off x="124223" y="1489395"/>
          <a:ext cx="7317725" cy="37797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235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INGRESO Y GASTO FAMILIAR </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7718339"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CANASTA BÁSICA FAMILIAR % (Mensual) </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2194681" y="5005167"/>
            <a:ext cx="3147015" cy="261610"/>
          </a:xfrm>
          <a:prstGeom prst="rect">
            <a:avLst/>
          </a:prstGeom>
        </p:spPr>
        <p:txBody>
          <a:bodyPr wrap="none">
            <a:spAutoFit/>
          </a:bodyPr>
          <a:lstStyle/>
          <a:p>
            <a:pPr>
              <a:spcAft>
                <a:spcPts val="0"/>
              </a:spcAft>
            </a:pPr>
            <a:r>
              <a:rPr lang="es-EC" sz="1100" b="1" dirty="0">
                <a:solidFill>
                  <a:schemeClr val="dk1"/>
                </a:solidFill>
                <a:cs typeface="Times New Roman" panose="02020603050405020304" pitchFamily="18" charset="0"/>
              </a:rPr>
              <a:t>Fuente: </a:t>
            </a:r>
            <a:r>
              <a:rPr lang="es-EC" sz="1100" dirty="0">
                <a:solidFill>
                  <a:schemeClr val="dk1"/>
                </a:solidFill>
                <a:cs typeface="Times New Roman" panose="02020603050405020304" pitchFamily="18" charset="0"/>
              </a:rPr>
              <a:t>Boletín mensual </a:t>
            </a:r>
            <a:r>
              <a:rPr lang="es-EC" sz="1100" dirty="0" err="1" smtClean="0">
                <a:solidFill>
                  <a:schemeClr val="dk1"/>
                </a:solidFill>
                <a:cs typeface="Times New Roman" panose="02020603050405020304" pitchFamily="18" charset="0"/>
              </a:rPr>
              <a:t>IPCs</a:t>
            </a:r>
            <a:r>
              <a:rPr lang="es-EC" sz="1100" dirty="0" smtClean="0">
                <a:solidFill>
                  <a:schemeClr val="dk1"/>
                </a:solidFill>
                <a:cs typeface="Times New Roman" panose="02020603050405020304" pitchFamily="18" charset="0"/>
              </a:rPr>
              <a:t>/</a:t>
            </a:r>
            <a:r>
              <a:rPr lang="es-EC" sz="1100" dirty="0" smtClean="0">
                <a:solidFill>
                  <a:schemeClr val="dk1"/>
                </a:solidFill>
                <a:cs typeface="Times New Roman" panose="02020603050405020304" pitchFamily="18" charset="0"/>
              </a:rPr>
              <a:t>dic</a:t>
            </a:r>
            <a:r>
              <a:rPr lang="es-EC" sz="1100" dirty="0" smtClean="0">
                <a:solidFill>
                  <a:schemeClr val="dk1"/>
                </a:solidFill>
                <a:cs typeface="Times New Roman" panose="02020603050405020304" pitchFamily="18" charset="0"/>
              </a:rPr>
              <a:t>iembre  </a:t>
            </a:r>
            <a:r>
              <a:rPr lang="es-EC" sz="1100" dirty="0">
                <a:solidFill>
                  <a:schemeClr val="dk1"/>
                </a:solidFill>
                <a:cs typeface="Times New Roman" panose="02020603050405020304" pitchFamily="18" charset="0"/>
              </a:rPr>
              <a:t>2019-INEC</a:t>
            </a: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6963429" y="2015231"/>
            <a:ext cx="4414137" cy="302703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r>
              <a:rPr lang="es-EC" sz="1600" dirty="0">
                <a:solidFill>
                  <a:schemeClr val="tx1"/>
                </a:solidFill>
                <a:cs typeface="Times New Roman" panose="02020603050405020304" pitchFamily="18" charset="0"/>
              </a:rPr>
              <a:t>Los emprendedores financiados por las OSFPS con recursos de la CONAFIPS en un </a:t>
            </a:r>
            <a:r>
              <a:rPr lang="es-EC" sz="1600" dirty="0" smtClean="0">
                <a:solidFill>
                  <a:schemeClr val="tx1"/>
                </a:solidFill>
                <a:cs typeface="Times New Roman" panose="02020603050405020304" pitchFamily="18" charset="0"/>
              </a:rPr>
              <a:t>92% a diciembre </a:t>
            </a:r>
            <a:r>
              <a:rPr lang="es-EC" sz="1600" dirty="0">
                <a:solidFill>
                  <a:schemeClr val="tx1"/>
                </a:solidFill>
                <a:cs typeface="Times New Roman" panose="02020603050405020304" pitchFamily="18" charset="0"/>
              </a:rPr>
              <a:t>de 2019, pueden cubrir la canasta básica familiar.  </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En los datos de pobreza por ingreso en el mes de </a:t>
            </a:r>
            <a:r>
              <a:rPr lang="es-EC" sz="1600" dirty="0" smtClean="0">
                <a:solidFill>
                  <a:schemeClr val="tx1"/>
                </a:solidFill>
                <a:cs typeface="Times New Roman" panose="02020603050405020304" pitchFamily="18" charset="0"/>
              </a:rPr>
              <a:t>diciembre </a:t>
            </a:r>
            <a:r>
              <a:rPr lang="es-EC" sz="1600" dirty="0">
                <a:solidFill>
                  <a:schemeClr val="tx1"/>
                </a:solidFill>
                <a:cs typeface="Times New Roman" panose="02020603050405020304" pitchFamily="18" charset="0"/>
              </a:rPr>
              <a:t>de 2019 medido por ingresos señala que </a:t>
            </a:r>
            <a:r>
              <a:rPr lang="es-EC" sz="1600">
                <a:solidFill>
                  <a:schemeClr val="tx1"/>
                </a:solidFill>
                <a:cs typeface="Times New Roman" panose="02020603050405020304" pitchFamily="18" charset="0"/>
              </a:rPr>
              <a:t>el </a:t>
            </a:r>
            <a:r>
              <a:rPr lang="es-EC" sz="1600" smtClean="0">
                <a:solidFill>
                  <a:schemeClr val="tx1"/>
                </a:solidFill>
                <a:cs typeface="Times New Roman" panose="02020603050405020304" pitchFamily="18" charset="0"/>
              </a:rPr>
              <a:t>25,0% </a:t>
            </a:r>
            <a:r>
              <a:rPr lang="es-EC" sz="1600" dirty="0">
                <a:solidFill>
                  <a:schemeClr val="tx1"/>
                </a:solidFill>
                <a:cs typeface="Times New Roman" panose="02020603050405020304" pitchFamily="18" charset="0"/>
              </a:rPr>
              <a:t>de la población está en estado de pobreza y el </a:t>
            </a:r>
            <a:r>
              <a:rPr lang="es-EC" sz="1600" dirty="0" smtClean="0">
                <a:solidFill>
                  <a:schemeClr val="tx1"/>
                </a:solidFill>
                <a:cs typeface="Times New Roman" panose="02020603050405020304" pitchFamily="18" charset="0"/>
              </a:rPr>
              <a:t>8,9% </a:t>
            </a:r>
            <a:r>
              <a:rPr lang="es-EC" sz="1600" dirty="0">
                <a:solidFill>
                  <a:schemeClr val="tx1"/>
                </a:solidFill>
                <a:cs typeface="Times New Roman" panose="02020603050405020304" pitchFamily="18" charset="0"/>
              </a:rPr>
              <a:t>se encuentra en estado de extrema pobreza.</a:t>
            </a:r>
            <a:endParaRPr lang="es-EC" sz="1600" dirty="0">
              <a:solidFill>
                <a:schemeClr val="bg1">
                  <a:lumMod val="50000"/>
                </a:schemeClr>
              </a:solidFill>
              <a:cs typeface="Times New Roman" panose="02020603050405020304" pitchFamily="18" charset="0"/>
            </a:endParaRPr>
          </a:p>
        </p:txBody>
      </p:sp>
      <p:graphicFrame>
        <p:nvGraphicFramePr>
          <p:cNvPr id="9" name="Gráfico 8"/>
          <p:cNvGraphicFramePr>
            <a:graphicFrameLocks/>
          </p:cNvGraphicFramePr>
          <p:nvPr>
            <p:extLst>
              <p:ext uri="{D42A27DB-BD31-4B8C-83A1-F6EECF244321}">
                <p14:modId xmlns:p14="http://schemas.microsoft.com/office/powerpoint/2010/main" val="3507051466"/>
              </p:ext>
            </p:extLst>
          </p:nvPr>
        </p:nvGraphicFramePr>
        <p:xfrm>
          <a:off x="442110" y="1637955"/>
          <a:ext cx="6067331" cy="32509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9928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a:extLst>
              <a:ext uri="{FF2B5EF4-FFF2-40B4-BE49-F238E27FC236}">
                <a16:creationId xmlns="" xmlns:a16="http://schemas.microsoft.com/office/drawing/2014/main" id="{C45BC784-97AE-E042-A968-BDC0A0B673A6}"/>
              </a:ext>
            </a:extLst>
          </p:cNvPr>
          <p:cNvSpPr txBox="1"/>
          <p:nvPr/>
        </p:nvSpPr>
        <p:spPr>
          <a:xfrm>
            <a:off x="729842" y="3287562"/>
            <a:ext cx="10976543" cy="584775"/>
          </a:xfrm>
          <a:prstGeom prst="rect">
            <a:avLst/>
          </a:prstGeom>
          <a:noFill/>
        </p:spPr>
        <p:txBody>
          <a:bodyPr wrap="square" rtlCol="0">
            <a:spAutoFit/>
          </a:bodyPr>
          <a:lstStyle/>
          <a:p>
            <a:pPr algn="r"/>
            <a:r>
              <a:rPr lang="es-ES" sz="3200" b="1" dirty="0">
                <a:solidFill>
                  <a:schemeClr val="bg1"/>
                </a:solidFill>
                <a:latin typeface="Helvetica Neue" charset="0"/>
                <a:ea typeface="Helvetica Neue" charset="0"/>
                <a:cs typeface="Helvetica Neue" charset="0"/>
              </a:rPr>
              <a:t>COMPARATIVO CONAFIPS vs SECTOR FINANCIERO</a:t>
            </a:r>
            <a:endParaRPr lang="en-US" sz="3200" b="1" dirty="0">
              <a:solidFill>
                <a:schemeClr val="bg1"/>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3111460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217027"/>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TASAS DE INTERES SFN</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0" y="660943"/>
            <a:ext cx="9476801"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TASAS DE INTERÉS MÁXIMAS Y REFERENCIALES % </a:t>
            </a:r>
            <a:r>
              <a:rPr lang="es-EC" sz="2000" dirty="0" smtClean="0">
                <a:solidFill>
                  <a:schemeClr val="tx1">
                    <a:lumMod val="65000"/>
                    <a:lumOff val="35000"/>
                  </a:schemeClr>
                </a:solidFill>
                <a:latin typeface="Helvetica Neue" charset="0"/>
                <a:ea typeface="Helvetica Neue" charset="0"/>
                <a:cs typeface="Helvetica Neue" charset="0"/>
              </a:rPr>
              <a:t>(</a:t>
            </a:r>
            <a:r>
              <a:rPr lang="es-EC" sz="2000" dirty="0" smtClean="0">
                <a:solidFill>
                  <a:schemeClr val="tx1">
                    <a:lumMod val="65000"/>
                    <a:lumOff val="35000"/>
                  </a:schemeClr>
                </a:solidFill>
                <a:latin typeface="Helvetica Neue" charset="0"/>
                <a:ea typeface="Helvetica Neue" charset="0"/>
                <a:cs typeface="Helvetica Neue" charset="0"/>
              </a:rPr>
              <a:t>Diciembre</a:t>
            </a:r>
            <a:r>
              <a:rPr lang="es-EC" sz="2000" dirty="0" smtClean="0">
                <a:solidFill>
                  <a:schemeClr val="tx1">
                    <a:lumMod val="65000"/>
                    <a:lumOff val="35000"/>
                  </a:schemeClr>
                </a:solidFill>
                <a:latin typeface="Helvetica Neue" charset="0"/>
                <a:ea typeface="Helvetica Neue" charset="0"/>
                <a:cs typeface="Helvetica Neue" charset="0"/>
              </a:rPr>
              <a:t>-2019</a:t>
            </a:r>
            <a:r>
              <a:rPr lang="es-EC" sz="2000" dirty="0">
                <a:solidFill>
                  <a:schemeClr val="tx1">
                    <a:lumMod val="65000"/>
                    <a:lumOff val="35000"/>
                  </a:schemeClr>
                </a:solidFill>
                <a:latin typeface="Helvetica Neue" charset="0"/>
                <a:ea typeface="Helvetica Neue" charset="0"/>
                <a:cs typeface="Helvetica Neue" charset="0"/>
              </a:rPr>
              <a:t>)</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3178878" y="4788048"/>
            <a:ext cx="6926896" cy="261610"/>
          </a:xfrm>
          <a:prstGeom prst="rect">
            <a:avLst/>
          </a:prstGeom>
        </p:spPr>
        <p:txBody>
          <a:bodyPr wrap="none">
            <a:spAutoFit/>
          </a:bodyPr>
          <a:lstStyle/>
          <a:p>
            <a:r>
              <a:rPr lang="es-EC" sz="1100" b="1" dirty="0">
                <a:solidFill>
                  <a:schemeClr val="dk1"/>
                </a:solidFill>
                <a:cs typeface="Times New Roman" panose="02020603050405020304" pitchFamily="18" charset="0"/>
              </a:rPr>
              <a:t>Fuente: </a:t>
            </a:r>
            <a:r>
              <a:rPr lang="es-EC" sz="1100" dirty="0"/>
              <a:t>Evolución del monto de las operaciones activas y pasivas del Sistema Financiero Nacional </a:t>
            </a:r>
            <a:r>
              <a:rPr lang="es-EC" sz="1100" dirty="0" smtClean="0"/>
              <a:t>diciembre</a:t>
            </a:r>
            <a:r>
              <a:rPr lang="es-EC" sz="1100" dirty="0" smtClean="0"/>
              <a:t> </a:t>
            </a:r>
            <a:r>
              <a:rPr lang="es-EC" sz="1100" dirty="0"/>
              <a:t>2019-BCE</a:t>
            </a:r>
          </a:p>
        </p:txBody>
      </p:sp>
      <p:sp>
        <p:nvSpPr>
          <p:cNvPr id="3" name="CuadroTexto 2"/>
          <p:cNvSpPr txBox="1"/>
          <p:nvPr/>
        </p:nvSpPr>
        <p:spPr>
          <a:xfrm>
            <a:off x="673768" y="5230305"/>
            <a:ext cx="11088304" cy="830997"/>
          </a:xfrm>
          <a:prstGeom prst="rect">
            <a:avLst/>
          </a:prstGeom>
          <a:noFill/>
        </p:spPr>
        <p:txBody>
          <a:bodyPr wrap="square" rtlCol="0">
            <a:spAutoFit/>
          </a:bodyPr>
          <a:lstStyle/>
          <a:p>
            <a:pPr algn="just"/>
            <a:r>
              <a:rPr lang="es-EC" sz="1600" dirty="0"/>
              <a:t>Las tasas de interés promedio de la CONAFIPS en todos los casos son inferiores a las tasas máximas; mientras que en todos los segmentos de crédito la tasa referencial es inferior a la máxima esto sucede por la expansión en la demanda de créditos que obliga a las instituciones financieras a bajar sus tasas para competir en el mercado.</a:t>
            </a:r>
          </a:p>
        </p:txBody>
      </p:sp>
      <p:sp>
        <p:nvSpPr>
          <p:cNvPr id="10" name="Rectángulo 9">
            <a:extLst>
              <a:ext uri="{FF2B5EF4-FFF2-40B4-BE49-F238E27FC236}">
                <a16:creationId xmlns="" xmlns:a16="http://schemas.microsoft.com/office/drawing/2014/main" id="{FC79C4EA-2CC1-46D9-A51D-AFFF0D53E528}"/>
              </a:ext>
            </a:extLst>
          </p:cNvPr>
          <p:cNvSpPr/>
          <p:nvPr/>
        </p:nvSpPr>
        <p:spPr>
          <a:xfrm>
            <a:off x="399130" y="4439078"/>
            <a:ext cx="11200502" cy="323165"/>
          </a:xfrm>
          <a:prstGeom prst="rect">
            <a:avLst/>
          </a:prstGeom>
        </p:spPr>
        <p:txBody>
          <a:bodyPr wrap="none">
            <a:spAutoFit/>
          </a:bodyPr>
          <a:lstStyle/>
          <a:p>
            <a:r>
              <a:rPr lang="es-EC" sz="700" b="1" dirty="0">
                <a:solidFill>
                  <a:schemeClr val="dk1"/>
                </a:solidFill>
                <a:cs typeface="Times New Roman" panose="02020603050405020304" pitchFamily="18" charset="0"/>
              </a:rPr>
              <a:t>Notas: * </a:t>
            </a:r>
            <a:r>
              <a:rPr lang="es-EC" sz="700" dirty="0"/>
              <a:t>Las tasas de interés para los segmentos Microcrédito Minorista, Microcrédito de Acumulación Simple y Microcrédito de Acumulación Ampliada son aplicables para el sector financiero privado y de la economía popular y solidaria (cooperativas de ahorro y crédito del segmento 1 y mutualistas)</a:t>
            </a:r>
          </a:p>
          <a:p>
            <a:r>
              <a:rPr lang="es-EC" sz="700" b="1" dirty="0">
                <a:solidFill>
                  <a:schemeClr val="dk1"/>
                </a:solidFill>
                <a:cs typeface="Times New Roman" panose="02020603050405020304" pitchFamily="18" charset="0"/>
              </a:rPr>
              <a:t>             ** </a:t>
            </a:r>
            <a:r>
              <a:rPr lang="es-EC" sz="700" dirty="0"/>
              <a:t>Las tasas de interés para los segmentos Microcrédito Minorista, Microcrédito de Acumulación Simple y Microcrédito de Acumulación Ampliada son aplicables para el sector de la economía popular y solidaria (cooperativas de ahorro y crédito del segmento 2, 3, 4 y 5</a:t>
            </a:r>
            <a:r>
              <a:rPr lang="es-EC" sz="800" dirty="0"/>
              <a:t>)</a:t>
            </a:r>
            <a:r>
              <a:rPr lang="es-EC" sz="700" b="1" dirty="0">
                <a:solidFill>
                  <a:schemeClr val="dk1"/>
                </a:solidFill>
                <a:cs typeface="Times New Roman" panose="02020603050405020304" pitchFamily="18" charset="0"/>
              </a:rPr>
              <a:t> </a:t>
            </a:r>
            <a:endParaRPr lang="es-EC" sz="700" dirty="0"/>
          </a:p>
        </p:txBody>
      </p:sp>
      <p:graphicFrame>
        <p:nvGraphicFramePr>
          <p:cNvPr id="9" name="Gráfico 8"/>
          <p:cNvGraphicFramePr>
            <a:graphicFrameLocks/>
          </p:cNvGraphicFramePr>
          <p:nvPr>
            <p:extLst>
              <p:ext uri="{D42A27DB-BD31-4B8C-83A1-F6EECF244321}">
                <p14:modId xmlns:p14="http://schemas.microsoft.com/office/powerpoint/2010/main" val="2988951418"/>
              </p:ext>
            </p:extLst>
          </p:nvPr>
        </p:nvGraphicFramePr>
        <p:xfrm>
          <a:off x="776028" y="1173271"/>
          <a:ext cx="10712820" cy="31852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3505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TEA MICROCRÉDITO- MINORISTA</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8351980"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TEA MICROCRÉDITO- MINORISTA% SFPS (Mensual)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507056" y="5500899"/>
            <a:ext cx="6981398" cy="261610"/>
          </a:xfrm>
          <a:prstGeom prst="rect">
            <a:avLst/>
          </a:prstGeom>
        </p:spPr>
        <p:txBody>
          <a:bodyPr wrap="none">
            <a:spAutoFit/>
          </a:bodyPr>
          <a:lstStyle/>
          <a:p>
            <a:r>
              <a:rPr lang="es-EC" sz="1100" b="1" dirty="0">
                <a:solidFill>
                  <a:schemeClr val="dk1"/>
                </a:solidFill>
                <a:cs typeface="Times New Roman" panose="02020603050405020304" pitchFamily="18" charset="0"/>
              </a:rPr>
              <a:t>Fuente: </a:t>
            </a:r>
            <a:r>
              <a:rPr lang="es-EC" sz="1100" dirty="0"/>
              <a:t>Evolución del Monto de las operaciones activas y pasivas del Sistema Financiero Nacional </a:t>
            </a:r>
            <a:r>
              <a:rPr lang="es-EC" sz="1100" dirty="0" smtClean="0"/>
              <a:t>dic</a:t>
            </a:r>
            <a:r>
              <a:rPr lang="es-EC" sz="1100" dirty="0" smtClean="0"/>
              <a:t>iembre </a:t>
            </a:r>
            <a:r>
              <a:rPr lang="es-EC" sz="1100" dirty="0"/>
              <a:t>2019-BCE</a:t>
            </a: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7488454" y="1463040"/>
            <a:ext cx="4414137" cy="413443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r>
              <a:rPr lang="es-EC" sz="1600" dirty="0">
                <a:solidFill>
                  <a:schemeClr val="tx1"/>
                </a:solidFill>
                <a:cs typeface="Times New Roman" panose="02020603050405020304" pitchFamily="18" charset="0"/>
              </a:rPr>
              <a:t>En el microcrédito minorista, para el mes de </a:t>
            </a:r>
            <a:r>
              <a:rPr lang="es-EC" sz="1600" dirty="0" smtClean="0">
                <a:solidFill>
                  <a:schemeClr val="tx1"/>
                </a:solidFill>
                <a:cs typeface="Times New Roman" panose="02020603050405020304" pitchFamily="18" charset="0"/>
              </a:rPr>
              <a:t>diciembre</a:t>
            </a:r>
            <a:r>
              <a:rPr lang="es-EC" sz="1600" dirty="0" smtClean="0">
                <a:solidFill>
                  <a:schemeClr val="tx1"/>
                </a:solidFill>
                <a:cs typeface="Times New Roman" panose="02020603050405020304" pitchFamily="18" charset="0"/>
              </a:rPr>
              <a:t> </a:t>
            </a:r>
            <a:r>
              <a:rPr lang="es-EC" sz="1600" dirty="0">
                <a:solidFill>
                  <a:schemeClr val="tx1"/>
                </a:solidFill>
                <a:cs typeface="Times New Roman" panose="02020603050405020304" pitchFamily="18" charset="0"/>
              </a:rPr>
              <a:t>del 2019, la tasa efectiva máxima para el sector privado y las cooperativas de ahorro y crédito del segmento 1 y mutualistas es 28,50%.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Por su parte, para los segmentos 2, 3, 4 y 5 del sector financiero popular y solidario, tiene una tasa efectiva máxima de 30,50%.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Mientras tanto CONAFIPS establece como tasa máxima para Microcrédito en los segmentos 1 y 2 el 20,50% y para el resto de instituciones del SFPS el 24,50%</a:t>
            </a:r>
          </a:p>
          <a:p>
            <a:pPr algn="just"/>
            <a:endParaRPr lang="es-EC" sz="1600" dirty="0">
              <a:solidFill>
                <a:schemeClr val="bg1">
                  <a:lumMod val="50000"/>
                </a:schemeClr>
              </a:solidFill>
              <a:cs typeface="Times New Roman" panose="02020603050405020304" pitchFamily="18" charset="0"/>
            </a:endParaRPr>
          </a:p>
        </p:txBody>
      </p:sp>
      <p:graphicFrame>
        <p:nvGraphicFramePr>
          <p:cNvPr id="10" name="Gráfico 9"/>
          <p:cNvGraphicFramePr>
            <a:graphicFrameLocks/>
          </p:cNvGraphicFramePr>
          <p:nvPr>
            <p:extLst>
              <p:ext uri="{D42A27DB-BD31-4B8C-83A1-F6EECF244321}">
                <p14:modId xmlns:p14="http://schemas.microsoft.com/office/powerpoint/2010/main" val="3805675884"/>
              </p:ext>
            </p:extLst>
          </p:nvPr>
        </p:nvGraphicFramePr>
        <p:xfrm>
          <a:off x="396844" y="1637956"/>
          <a:ext cx="6755394" cy="3563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9842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TEA MICROCRÉDITO- ACUMULACIÓN SIMPLE</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8351980"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TEA MICROCRÉDITO- ACUMULACIÓN SIMPLE% SFPS (Mensual)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473217" y="5743517"/>
            <a:ext cx="7457491" cy="261610"/>
          </a:xfrm>
          <a:prstGeom prst="rect">
            <a:avLst/>
          </a:prstGeom>
        </p:spPr>
        <p:txBody>
          <a:bodyPr wrap="none">
            <a:spAutoFit/>
          </a:bodyPr>
          <a:lstStyle/>
          <a:p>
            <a:r>
              <a:rPr lang="es-EC" sz="1100" b="1" dirty="0">
                <a:solidFill>
                  <a:schemeClr val="dk1"/>
                </a:solidFill>
                <a:cs typeface="Times New Roman" panose="02020603050405020304" pitchFamily="18" charset="0"/>
              </a:rPr>
              <a:t>Fuente: Fuente: </a:t>
            </a:r>
            <a:r>
              <a:rPr lang="es-EC" sz="1100" dirty="0"/>
              <a:t>Evolución del Monto de las operaciones activas y pasivas del Sistema Financiero Nacional </a:t>
            </a:r>
            <a:r>
              <a:rPr lang="es-EC" sz="1100" dirty="0" smtClean="0"/>
              <a:t>dic</a:t>
            </a:r>
            <a:r>
              <a:rPr lang="es-EC" sz="1100" dirty="0" smtClean="0"/>
              <a:t>iembre </a:t>
            </a:r>
            <a:r>
              <a:rPr lang="es-EC" sz="1100" dirty="0"/>
              <a:t>2019-BCE</a:t>
            </a: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7488454" y="1463040"/>
            <a:ext cx="4414137" cy="413443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r>
              <a:rPr lang="es-EC" sz="1600" dirty="0">
                <a:solidFill>
                  <a:schemeClr val="tx1"/>
                </a:solidFill>
                <a:cs typeface="Times New Roman" panose="02020603050405020304" pitchFamily="18" charset="0"/>
              </a:rPr>
              <a:t>En el microcrédito de acumulación simple, para el mes de </a:t>
            </a:r>
            <a:r>
              <a:rPr lang="es-EC" sz="1600" dirty="0" smtClean="0">
                <a:solidFill>
                  <a:schemeClr val="tx1"/>
                </a:solidFill>
                <a:cs typeface="Times New Roman" panose="02020603050405020304" pitchFamily="18" charset="0"/>
              </a:rPr>
              <a:t>diciembre</a:t>
            </a:r>
            <a:r>
              <a:rPr lang="es-EC" sz="1600" dirty="0" smtClean="0">
                <a:solidFill>
                  <a:schemeClr val="tx1"/>
                </a:solidFill>
                <a:cs typeface="Times New Roman" panose="02020603050405020304" pitchFamily="18" charset="0"/>
              </a:rPr>
              <a:t> </a:t>
            </a:r>
            <a:r>
              <a:rPr lang="es-EC" sz="1600" dirty="0">
                <a:solidFill>
                  <a:schemeClr val="tx1"/>
                </a:solidFill>
                <a:cs typeface="Times New Roman" panose="02020603050405020304" pitchFamily="18" charset="0"/>
              </a:rPr>
              <a:t>del 2019, la tasa efectiva máxima para el sector privado y las cooperativas de ahorro y crédito del segmento 1 y mutualistas es 25,50%.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Por su parte, para los segmentos 2, 3, 4 y 5 del sector financiero popular y solidario, tiene una tasa efectiva máxima de 27,50%.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Mientras tanto CONAFIPS establece como tasa máxima para Microcrédito en los segmentos 1 y 2 el 20,50% y para el resto de instituciones del SFPS el 24,50%.</a:t>
            </a:r>
          </a:p>
          <a:p>
            <a:pPr algn="just"/>
            <a:endParaRPr lang="es-EC" sz="1600" dirty="0">
              <a:solidFill>
                <a:schemeClr val="bg1">
                  <a:lumMod val="50000"/>
                </a:schemeClr>
              </a:solidFill>
              <a:cs typeface="Times New Roman" panose="02020603050405020304" pitchFamily="18" charset="0"/>
            </a:endParaRPr>
          </a:p>
        </p:txBody>
      </p:sp>
      <p:graphicFrame>
        <p:nvGraphicFramePr>
          <p:cNvPr id="8" name="Gráfico 7"/>
          <p:cNvGraphicFramePr>
            <a:graphicFrameLocks/>
          </p:cNvGraphicFramePr>
          <p:nvPr>
            <p:extLst>
              <p:ext uri="{D42A27DB-BD31-4B8C-83A1-F6EECF244321}">
                <p14:modId xmlns:p14="http://schemas.microsoft.com/office/powerpoint/2010/main" val="4155772860"/>
              </p:ext>
            </p:extLst>
          </p:nvPr>
        </p:nvGraphicFramePr>
        <p:xfrm>
          <a:off x="685799" y="1915343"/>
          <a:ext cx="6348743" cy="35290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56203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TEA MICROCRÉDITO- ACUMULACIÓN AMPLIADA</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8351980"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TEA MICROCRÉDITO- ACUMULACIÓN AMPLIADA% SFPS (Mensual)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588720" y="5743517"/>
            <a:ext cx="7457491" cy="261610"/>
          </a:xfrm>
          <a:prstGeom prst="rect">
            <a:avLst/>
          </a:prstGeom>
        </p:spPr>
        <p:txBody>
          <a:bodyPr wrap="none">
            <a:spAutoFit/>
          </a:bodyPr>
          <a:lstStyle/>
          <a:p>
            <a:r>
              <a:rPr lang="es-EC" sz="1100" b="1" dirty="0">
                <a:solidFill>
                  <a:schemeClr val="dk1"/>
                </a:solidFill>
                <a:cs typeface="Times New Roman" panose="02020603050405020304" pitchFamily="18" charset="0"/>
              </a:rPr>
              <a:t>Fuente: Fuente: </a:t>
            </a:r>
            <a:r>
              <a:rPr lang="es-EC" sz="1100" dirty="0"/>
              <a:t>Evolución del Monto de las operaciones activas y pasivas del Sistema Financiero Nacional </a:t>
            </a:r>
            <a:r>
              <a:rPr lang="es-EC" sz="1100" dirty="0" smtClean="0"/>
              <a:t>dic</a:t>
            </a:r>
            <a:r>
              <a:rPr lang="es-EC" sz="1100" dirty="0" smtClean="0"/>
              <a:t>iembre </a:t>
            </a:r>
            <a:r>
              <a:rPr lang="es-EC" sz="1100" dirty="0"/>
              <a:t>2019-BCE</a:t>
            </a: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7488454" y="1463040"/>
            <a:ext cx="4414137" cy="413443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rgbClr val="FF0000"/>
              </a:solidFill>
              <a:cs typeface="Times New Roman" panose="02020603050405020304" pitchFamily="18" charset="0"/>
            </a:endParaRPr>
          </a:p>
          <a:p>
            <a:pPr algn="just"/>
            <a:endParaRPr lang="es-EC" sz="1600" dirty="0">
              <a:solidFill>
                <a:srgbClr val="FF0000"/>
              </a:solidFill>
              <a:cs typeface="Times New Roman" panose="02020603050405020304" pitchFamily="18" charset="0"/>
            </a:endParaRPr>
          </a:p>
          <a:p>
            <a:pPr algn="just"/>
            <a:r>
              <a:rPr lang="es-EC" sz="1600" dirty="0">
                <a:solidFill>
                  <a:schemeClr val="tx1"/>
                </a:solidFill>
                <a:cs typeface="Times New Roman" panose="02020603050405020304" pitchFamily="18" charset="0"/>
              </a:rPr>
              <a:t>En el microcrédito de acumulación ampliada, para el mes de </a:t>
            </a:r>
            <a:r>
              <a:rPr lang="es-EC" sz="1600" dirty="0" smtClean="0">
                <a:solidFill>
                  <a:schemeClr val="tx1"/>
                </a:solidFill>
                <a:cs typeface="Times New Roman" panose="02020603050405020304" pitchFamily="18" charset="0"/>
              </a:rPr>
              <a:t>diciembre</a:t>
            </a:r>
            <a:r>
              <a:rPr lang="es-EC" sz="1600" dirty="0" smtClean="0">
                <a:solidFill>
                  <a:schemeClr val="tx1"/>
                </a:solidFill>
                <a:cs typeface="Times New Roman" panose="02020603050405020304" pitchFamily="18" charset="0"/>
              </a:rPr>
              <a:t> </a:t>
            </a:r>
            <a:r>
              <a:rPr lang="es-EC" sz="1600" dirty="0">
                <a:solidFill>
                  <a:schemeClr val="tx1"/>
                </a:solidFill>
                <a:cs typeface="Times New Roman" panose="02020603050405020304" pitchFamily="18" charset="0"/>
              </a:rPr>
              <a:t>del 2019, las tasa efectiva máxima para el sector privado y las cooperativas de ahorro y crédito del segmento 1 y mutualistas es 23,50%.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Por su parte, para los segmentos 2, 3, 4 y 5 del sector financiero popular y solidario, tiene una tasa efectiva máxima de 25,50%.</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Mientras tanto CONAFIPS establece como tasa máxima para Microcrédito en los segmentos 1 y 2 el 20,50% y para el resto de instituciones del SFPS el 24,50%.</a:t>
            </a:r>
          </a:p>
          <a:p>
            <a:pPr algn="just"/>
            <a:endParaRPr lang="es-EC" sz="1600" dirty="0">
              <a:solidFill>
                <a:schemeClr val="bg1">
                  <a:lumMod val="50000"/>
                </a:schemeClr>
              </a:solidFill>
              <a:cs typeface="Times New Roman" panose="02020603050405020304" pitchFamily="18" charset="0"/>
            </a:endParaRPr>
          </a:p>
        </p:txBody>
      </p:sp>
      <p:graphicFrame>
        <p:nvGraphicFramePr>
          <p:cNvPr id="9" name="Gráfico 8"/>
          <p:cNvGraphicFramePr>
            <a:graphicFrameLocks/>
          </p:cNvGraphicFramePr>
          <p:nvPr>
            <p:extLst>
              <p:ext uri="{D42A27DB-BD31-4B8C-83A1-F6EECF244321}">
                <p14:modId xmlns:p14="http://schemas.microsoft.com/office/powerpoint/2010/main" val="1687495629"/>
              </p:ext>
            </p:extLst>
          </p:nvPr>
        </p:nvGraphicFramePr>
        <p:xfrm>
          <a:off x="254250" y="1904161"/>
          <a:ext cx="7060949" cy="36754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9255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TEA CRÉDITO INMOBILIARIO</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815575"/>
            <a:ext cx="8351980"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TEA CROCRÉDITO INMOBILIARIO% SFPS (Mensual)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289409" y="5588339"/>
            <a:ext cx="7457491" cy="430887"/>
          </a:xfrm>
          <a:prstGeom prst="rect">
            <a:avLst/>
          </a:prstGeom>
        </p:spPr>
        <p:txBody>
          <a:bodyPr wrap="none">
            <a:spAutoFit/>
          </a:bodyPr>
          <a:lstStyle/>
          <a:p>
            <a:r>
              <a:rPr lang="es-EC" sz="1100" b="1" dirty="0">
                <a:solidFill>
                  <a:schemeClr val="dk1"/>
                </a:solidFill>
                <a:cs typeface="Times New Roman" panose="02020603050405020304" pitchFamily="18" charset="0"/>
              </a:rPr>
              <a:t>Fuente: Fuente: </a:t>
            </a:r>
            <a:r>
              <a:rPr lang="es-EC" sz="1100" dirty="0"/>
              <a:t>Evolución del Monto de las operaciones activas y pasivas del Sistema Financiero Nacional </a:t>
            </a:r>
            <a:r>
              <a:rPr lang="es-EC" sz="1100" dirty="0" smtClean="0"/>
              <a:t>dic</a:t>
            </a:r>
            <a:r>
              <a:rPr lang="es-EC" sz="1100" dirty="0" smtClean="0"/>
              <a:t>iembre </a:t>
            </a:r>
            <a:r>
              <a:rPr lang="es-EC" sz="1100" dirty="0"/>
              <a:t>2019-BCE</a:t>
            </a:r>
          </a:p>
          <a:p>
            <a:pPr>
              <a:spcAft>
                <a:spcPts val="0"/>
              </a:spcAft>
            </a:pPr>
            <a:endParaRPr lang="es-EC" sz="1100" dirty="0">
              <a:solidFill>
                <a:schemeClr val="dk1"/>
              </a:solidFill>
              <a:cs typeface="Times New Roman" panose="02020603050405020304" pitchFamily="18" charset="0"/>
            </a:endParaRP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7488454" y="1463040"/>
            <a:ext cx="4414137" cy="413443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r>
              <a:rPr lang="es-EC" sz="1600" dirty="0">
                <a:solidFill>
                  <a:schemeClr val="tx1"/>
                </a:solidFill>
                <a:cs typeface="Times New Roman" panose="02020603050405020304" pitchFamily="18" charset="0"/>
              </a:rPr>
              <a:t>En el crédito inmobiliario, para el mes de </a:t>
            </a:r>
            <a:r>
              <a:rPr lang="es-EC" sz="1600" dirty="0" smtClean="0">
                <a:solidFill>
                  <a:schemeClr val="tx1"/>
                </a:solidFill>
                <a:cs typeface="Times New Roman" panose="02020603050405020304" pitchFamily="18" charset="0"/>
              </a:rPr>
              <a:t>diciembre</a:t>
            </a:r>
            <a:r>
              <a:rPr lang="es-EC" sz="1600" dirty="0" smtClean="0">
                <a:solidFill>
                  <a:schemeClr val="tx1"/>
                </a:solidFill>
                <a:cs typeface="Times New Roman" panose="02020603050405020304" pitchFamily="18" charset="0"/>
              </a:rPr>
              <a:t> </a:t>
            </a:r>
            <a:r>
              <a:rPr lang="es-EC" sz="1600" dirty="0">
                <a:solidFill>
                  <a:schemeClr val="tx1"/>
                </a:solidFill>
                <a:cs typeface="Times New Roman" panose="02020603050405020304" pitchFamily="18" charset="0"/>
              </a:rPr>
              <a:t>del 2019, la tasa máxima para todo el sector financiero nacional es 11,33%.</a:t>
            </a:r>
          </a:p>
          <a:p>
            <a:pPr algn="just"/>
            <a:endParaRPr lang="es-EC" sz="1600" dirty="0">
              <a:solidFill>
                <a:schemeClr val="tx1"/>
              </a:solidFill>
              <a:cs typeface="Times New Roman" panose="02020603050405020304" pitchFamily="18" charset="0"/>
            </a:endParaRPr>
          </a:p>
          <a:p>
            <a:pPr algn="just"/>
            <a:r>
              <a:rPr lang="es-EC" sz="1600" dirty="0">
                <a:solidFill>
                  <a:schemeClr val="tx1"/>
                </a:solidFill>
                <a:cs typeface="Times New Roman" panose="02020603050405020304" pitchFamily="18" charset="0"/>
              </a:rPr>
              <a:t>La tasa máxima de la CONAFIPS para créditos de vivienda también establece como máximo el 11,33%.</a:t>
            </a:r>
          </a:p>
          <a:p>
            <a:pPr algn="just"/>
            <a:endParaRPr lang="es-EC" sz="1600" dirty="0">
              <a:solidFill>
                <a:schemeClr val="bg1">
                  <a:lumMod val="50000"/>
                </a:schemeClr>
              </a:solidFill>
              <a:cs typeface="Times New Roman" panose="02020603050405020304" pitchFamily="18" charset="0"/>
            </a:endParaRPr>
          </a:p>
        </p:txBody>
      </p:sp>
      <p:graphicFrame>
        <p:nvGraphicFramePr>
          <p:cNvPr id="8" name="Gráfico 7"/>
          <p:cNvGraphicFramePr>
            <a:graphicFrameLocks/>
          </p:cNvGraphicFramePr>
          <p:nvPr>
            <p:extLst>
              <p:ext uri="{D42A27DB-BD31-4B8C-83A1-F6EECF244321}">
                <p14:modId xmlns:p14="http://schemas.microsoft.com/office/powerpoint/2010/main" val="126322443"/>
              </p:ext>
            </p:extLst>
          </p:nvPr>
        </p:nvGraphicFramePr>
        <p:xfrm>
          <a:off x="188208" y="1883114"/>
          <a:ext cx="7235634" cy="35815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8771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0"/>
          <p:cNvSpPr txBox="1"/>
          <p:nvPr/>
        </p:nvSpPr>
        <p:spPr>
          <a:xfrm>
            <a:off x="328381" y="393304"/>
            <a:ext cx="11271251" cy="523220"/>
          </a:xfrm>
          <a:prstGeom prst="rect">
            <a:avLst/>
          </a:prstGeom>
          <a:noFill/>
        </p:spPr>
        <p:txBody>
          <a:bodyPr wrap="square" rtlCol="0">
            <a:spAutoFit/>
          </a:bodyPr>
          <a:lstStyle/>
          <a:p>
            <a:r>
              <a:rPr lang="es-ES" sz="2800" b="1" dirty="0">
                <a:solidFill>
                  <a:schemeClr val="tx1">
                    <a:lumMod val="65000"/>
                    <a:lumOff val="35000"/>
                  </a:schemeClr>
                </a:solidFill>
                <a:latin typeface="Helvetica Neue" charset="0"/>
                <a:ea typeface="Helvetica Neue" charset="0"/>
                <a:cs typeface="Helvetica Neue" charset="0"/>
              </a:rPr>
              <a:t>CARTERA DE CRÉDITO</a:t>
            </a:r>
          </a:p>
        </p:txBody>
      </p:sp>
      <p:sp>
        <p:nvSpPr>
          <p:cNvPr id="18" name="TextBox 6">
            <a:extLst>
              <a:ext uri="{FF2B5EF4-FFF2-40B4-BE49-F238E27FC236}">
                <a16:creationId xmlns="" xmlns:a16="http://schemas.microsoft.com/office/drawing/2014/main" id="{1EEBB369-8742-9047-8AB5-70E4A9FE185A}"/>
              </a:ext>
            </a:extLst>
          </p:cNvPr>
          <p:cNvSpPr txBox="1"/>
          <p:nvPr/>
        </p:nvSpPr>
        <p:spPr>
          <a:xfrm>
            <a:off x="328381" y="780979"/>
            <a:ext cx="9871687" cy="400110"/>
          </a:xfrm>
          <a:prstGeom prst="rect">
            <a:avLst/>
          </a:prstGeom>
          <a:noFill/>
        </p:spPr>
        <p:txBody>
          <a:bodyPr wrap="square" rtlCol="0">
            <a:spAutoFit/>
          </a:bodyPr>
          <a:lstStyle/>
          <a:p>
            <a:r>
              <a:rPr lang="es-EC" sz="2000" dirty="0">
                <a:solidFill>
                  <a:schemeClr val="tx1">
                    <a:lumMod val="65000"/>
                    <a:lumOff val="35000"/>
                  </a:schemeClr>
                </a:solidFill>
                <a:latin typeface="Helvetica Neue" charset="0"/>
                <a:ea typeface="Helvetica Neue" charset="0"/>
                <a:cs typeface="Helvetica Neue" charset="0"/>
              </a:rPr>
              <a:t>CONAFIPS vs SFPS (Mensual)</a:t>
            </a:r>
            <a:endParaRPr lang="en-US" sz="2000" dirty="0">
              <a:solidFill>
                <a:schemeClr val="tx1">
                  <a:lumMod val="65000"/>
                  <a:lumOff val="35000"/>
                </a:schemeClr>
              </a:solidFill>
              <a:latin typeface="Helvetica Neue" charset="0"/>
              <a:ea typeface="Helvetica Neue" charset="0"/>
              <a:cs typeface="Helvetica Neue" charset="0"/>
            </a:endParaRPr>
          </a:p>
        </p:txBody>
      </p:sp>
      <p:sp>
        <p:nvSpPr>
          <p:cNvPr id="2" name="Rectángulo 1">
            <a:extLst>
              <a:ext uri="{FF2B5EF4-FFF2-40B4-BE49-F238E27FC236}">
                <a16:creationId xmlns="" xmlns:a16="http://schemas.microsoft.com/office/drawing/2014/main" id="{FC79C4EA-2CC1-46D9-A51D-AFFF0D53E528}"/>
              </a:ext>
            </a:extLst>
          </p:cNvPr>
          <p:cNvSpPr/>
          <p:nvPr/>
        </p:nvSpPr>
        <p:spPr>
          <a:xfrm>
            <a:off x="826168" y="5726497"/>
            <a:ext cx="2767104" cy="261610"/>
          </a:xfrm>
          <a:prstGeom prst="rect">
            <a:avLst/>
          </a:prstGeom>
        </p:spPr>
        <p:txBody>
          <a:bodyPr wrap="none">
            <a:spAutoFit/>
          </a:bodyPr>
          <a:lstStyle/>
          <a:p>
            <a:pPr>
              <a:spcAft>
                <a:spcPts val="0"/>
              </a:spcAft>
            </a:pPr>
            <a:r>
              <a:rPr lang="es-EC" sz="1100" b="1" dirty="0">
                <a:solidFill>
                  <a:schemeClr val="dk1"/>
                </a:solidFill>
                <a:cs typeface="Times New Roman" panose="02020603050405020304" pitchFamily="18" charset="0"/>
              </a:rPr>
              <a:t>Fuente: </a:t>
            </a:r>
            <a:r>
              <a:rPr lang="es-EC" sz="1100" dirty="0">
                <a:solidFill>
                  <a:schemeClr val="dk1"/>
                </a:solidFill>
                <a:cs typeface="Times New Roman" panose="02020603050405020304" pitchFamily="18" charset="0"/>
              </a:rPr>
              <a:t>Balances financieros mensuales SEPS</a:t>
            </a:r>
          </a:p>
        </p:txBody>
      </p:sp>
      <p:sp>
        <p:nvSpPr>
          <p:cNvPr id="7" name="3 Cuadro de texto">
            <a:extLst>
              <a:ext uri="{FF2B5EF4-FFF2-40B4-BE49-F238E27FC236}">
                <a16:creationId xmlns="" xmlns:a16="http://schemas.microsoft.com/office/drawing/2014/main" id="{67F375E6-DF71-4E83-86FC-679D499D3DE3}"/>
              </a:ext>
            </a:extLst>
          </p:cNvPr>
          <p:cNvSpPr txBox="1"/>
          <p:nvPr/>
        </p:nvSpPr>
        <p:spPr>
          <a:xfrm>
            <a:off x="8102990" y="1907018"/>
            <a:ext cx="3771465" cy="381947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a:p>
            <a:pPr algn="just"/>
            <a:r>
              <a:rPr lang="es-EC" sz="1600" dirty="0">
                <a:solidFill>
                  <a:schemeClr val="tx1"/>
                </a:solidFill>
                <a:cs typeface="Times New Roman" panose="02020603050405020304" pitchFamily="18" charset="0"/>
              </a:rPr>
              <a:t>La cartera de crédito de la CONAFIPS en el 2019 mantiene la misma tendencia creciente del SFPS pero un ritmo de colocación menor al del sector.</a:t>
            </a:r>
          </a:p>
          <a:p>
            <a:pPr algn="just"/>
            <a:endParaRPr lang="es-EC" sz="1600" dirty="0">
              <a:solidFill>
                <a:schemeClr val="bg1">
                  <a:lumMod val="50000"/>
                </a:schemeClr>
              </a:solidFill>
              <a:cs typeface="Times New Roman" panose="02020603050405020304" pitchFamily="18" charset="0"/>
            </a:endParaRPr>
          </a:p>
          <a:p>
            <a:pPr algn="just"/>
            <a:endParaRPr lang="es-EC" sz="1600" dirty="0">
              <a:solidFill>
                <a:schemeClr val="bg1">
                  <a:lumMod val="50000"/>
                </a:schemeClr>
              </a:solidFill>
              <a:cs typeface="Times New Roman" panose="02020603050405020304" pitchFamily="18" charset="0"/>
            </a:endParaRPr>
          </a:p>
        </p:txBody>
      </p:sp>
      <p:graphicFrame>
        <p:nvGraphicFramePr>
          <p:cNvPr id="8" name="Gráfico 7"/>
          <p:cNvGraphicFramePr>
            <a:graphicFrameLocks/>
          </p:cNvGraphicFramePr>
          <p:nvPr>
            <p:extLst>
              <p:ext uri="{D42A27DB-BD31-4B8C-83A1-F6EECF244321}">
                <p14:modId xmlns:p14="http://schemas.microsoft.com/office/powerpoint/2010/main" val="1607150753"/>
              </p:ext>
            </p:extLst>
          </p:nvPr>
        </p:nvGraphicFramePr>
        <p:xfrm>
          <a:off x="328380" y="1216218"/>
          <a:ext cx="7566241" cy="4462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7012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3BD065C9-D985-C145-9B30-72BE0B4EC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7">
            <a:extLst>
              <a:ext uri="{FF2B5EF4-FFF2-40B4-BE49-F238E27FC236}">
                <a16:creationId xmlns="" xmlns:a16="http://schemas.microsoft.com/office/drawing/2014/main" id="{C45BC784-97AE-E042-A968-BDC0A0B673A6}"/>
              </a:ext>
            </a:extLst>
          </p:cNvPr>
          <p:cNvSpPr txBox="1"/>
          <p:nvPr/>
        </p:nvSpPr>
        <p:spPr>
          <a:xfrm>
            <a:off x="3838221" y="5336336"/>
            <a:ext cx="7868163" cy="523220"/>
          </a:xfrm>
          <a:prstGeom prst="rect">
            <a:avLst/>
          </a:prstGeom>
          <a:noFill/>
        </p:spPr>
        <p:txBody>
          <a:bodyPr wrap="square" rtlCol="0">
            <a:spAutoFit/>
          </a:bodyPr>
          <a:lstStyle/>
          <a:p>
            <a:pPr algn="r"/>
            <a:r>
              <a:rPr lang="es-ES" sz="2800" b="1" dirty="0">
                <a:solidFill>
                  <a:schemeClr val="tx1">
                    <a:lumMod val="65000"/>
                    <a:lumOff val="35000"/>
                  </a:schemeClr>
                </a:solidFill>
                <a:ea typeface="Helvetica Neue" charset="0"/>
                <a:cs typeface="Helvetica Neue" charset="0"/>
              </a:rPr>
              <a:t>MUCHAS GRACIAS</a:t>
            </a:r>
            <a:endParaRPr lang="en-US" sz="2800" b="1" dirty="0">
              <a:solidFill>
                <a:schemeClr val="tx1">
                  <a:lumMod val="65000"/>
                  <a:lumOff val="35000"/>
                </a:schemeClr>
              </a:solidFill>
              <a:ea typeface="Helvetica Neue" charset="0"/>
              <a:cs typeface="Helvetica Neue" charset="0"/>
            </a:endParaRPr>
          </a:p>
        </p:txBody>
      </p:sp>
      <p:pic>
        <p:nvPicPr>
          <p:cNvPr id="6" name="Imagen 5"/>
          <p:cNvPicPr>
            <a:picLocks noChangeAspect="1"/>
          </p:cNvPicPr>
          <p:nvPr/>
        </p:nvPicPr>
        <p:blipFill>
          <a:blip r:embed="rId3"/>
          <a:stretch>
            <a:fillRect/>
          </a:stretch>
        </p:blipFill>
        <p:spPr>
          <a:xfrm>
            <a:off x="7299107" y="928361"/>
            <a:ext cx="4407277" cy="485895"/>
          </a:xfrm>
          <a:prstGeom prst="rect">
            <a:avLst/>
          </a:prstGeom>
        </p:spPr>
      </p:pic>
      <p:pic>
        <p:nvPicPr>
          <p:cNvPr id="2" name="Imagen 1"/>
          <p:cNvPicPr>
            <a:picLocks noChangeAspect="1"/>
          </p:cNvPicPr>
          <p:nvPr/>
        </p:nvPicPr>
        <p:blipFill>
          <a:blip r:embed="rId4"/>
          <a:stretch>
            <a:fillRect/>
          </a:stretch>
        </p:blipFill>
        <p:spPr>
          <a:xfrm>
            <a:off x="1524643" y="3089022"/>
            <a:ext cx="9519230" cy="1375402"/>
          </a:xfrm>
          <a:prstGeom prst="rect">
            <a:avLst/>
          </a:prstGeom>
        </p:spPr>
      </p:pic>
    </p:spTree>
    <p:extLst>
      <p:ext uri="{BB962C8B-B14F-4D97-AF65-F5344CB8AC3E}">
        <p14:creationId xmlns:p14="http://schemas.microsoft.com/office/powerpoint/2010/main" val="10415088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5167</TotalTime>
  <Words>1421</Words>
  <Application>Microsoft Office PowerPoint</Application>
  <PresentationFormat>Panorámica</PresentationFormat>
  <Paragraphs>142</Paragraphs>
  <Slides>18</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Calibri</vt:lpstr>
      <vt:lpstr>Calibri Light</vt:lpstr>
      <vt:lpstr>Helvetica Neue</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Arboleda Palma</dc:creator>
  <cp:lastModifiedBy>ANIBAL GARRIDO</cp:lastModifiedBy>
  <cp:revision>295</cp:revision>
  <cp:lastPrinted>2018-05-09T17:43:29Z</cp:lastPrinted>
  <dcterms:created xsi:type="dcterms:W3CDTF">2018-05-08T21:06:17Z</dcterms:created>
  <dcterms:modified xsi:type="dcterms:W3CDTF">2020-01-31T15:29:45Z</dcterms:modified>
</cp:coreProperties>
</file>